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0_0.xml" ContentType="application/vnd.ms-powerpoint.comments+xml"/>
  <Override PartName="/ppt/notesSlides/notesSlide2.xml" ContentType="application/vnd.openxmlformats-officedocument.presentationml.notesSlide+xml"/>
  <Override PartName="/ppt/comments/modernComment_101_0.xml" ContentType="application/vnd.ms-powerpoint.comments+xml"/>
  <Override PartName="/ppt/notesSlides/notesSlide3.xml" ContentType="application/vnd.openxmlformats-officedocument.presentationml.notesSlide+xml"/>
  <Override PartName="/ppt/comments/modernComment_102_0.xml" ContentType="application/vnd.ms-powerpoint.comments+xml"/>
  <Override PartName="/ppt/notesSlides/notesSlide4.xml" ContentType="application/vnd.openxmlformats-officedocument.presentationml.notesSlide+xml"/>
  <Override PartName="/ppt/comments/modernComment_103_0.xml" ContentType="application/vnd.ms-powerpoint.comments+xml"/>
  <Override PartName="/ppt/notesSlides/notesSlide5.xml" ContentType="application/vnd.openxmlformats-officedocument.presentationml.notesSlide+xml"/>
  <Override PartName="/ppt/comments/modernComment_104_0.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5119350" cy="10691813"/>
  <p:notesSz cx="10691813" cy="1511935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i/0HlYaTWF+QpoUyZ5BviizNlGB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ABE622-8A76-952A-406E-D29C3D3A3E07}" name="Ana Lete Murugarren" initials="AL" userId="9a71ff145fcd552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6249ED-331C-44D0-9752-020EBCFFBEBB}" v="1" dt="2026-05-25T22:01:58.2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07" autoAdjust="0"/>
  </p:normalViewPr>
  <p:slideViewPr>
    <p:cSldViewPr snapToGrid="0">
      <p:cViewPr varScale="1">
        <p:scale>
          <a:sx n="67" d="100"/>
          <a:sy n="67" d="100"/>
        </p:scale>
        <p:origin x="16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comments/modernComment_100_0.xml><?xml version="1.0" encoding="utf-8"?>
<p188:cmLst xmlns:a="http://schemas.openxmlformats.org/drawingml/2006/main" xmlns:r="http://schemas.openxmlformats.org/officeDocument/2006/relationships" xmlns:p188="http://schemas.microsoft.com/office/powerpoint/2018/8/main">
  <p188:cm id="{BF572DD6-DA3E-4E3A-8D6F-DD7CD5815111}" authorId="{80ABE622-8A76-952A-406E-D29C3D3A3E07}" created="2026-05-25T17:59:47.165">
    <ac:deMkLst xmlns:ac="http://schemas.microsoft.com/office/drawing/2013/main/command">
      <pc:docMk xmlns:pc="http://schemas.microsoft.com/office/powerpoint/2013/main/command"/>
      <pc:sldMk xmlns:pc="http://schemas.microsoft.com/office/powerpoint/2013/main/command" cId="0" sldId="256"/>
      <ac:spMk id="53" creationId="{00000000-0000-0000-0000-000000000000}"/>
    </ac:deMkLst>
    <p188:txBody>
      <a:bodyPr/>
      <a:lstStyle/>
      <a:p>
        <a:r>
          <a:rPr lang="es-ES"/>
          <a:t>Reformulada en base a aportaciones de ONGD en sesión de 8 de mayo:“¿Tiene sentido cuando existe limitación de concurrencia a instrumentos dado el presupuesto actual? “ + ´”la Coordinadora ya debatió sobre ellos (plenarios de 2025) y está de acuerdo en que el instrumento debe permanecer y que, antes de ponerlo en marcha, hay que reforzar Programas. Además, antes de la aprobación se debería definir bien el instrumento antes de que salga a concurrencia competitiva. “ + “Definición de las Estrategias mixtas (criterios de acceso, volumen de AOD disponible, valor añadido, escala, contexto para su puesta en marcha).”</a:t>
        </a:r>
      </a:p>
    </p188:txBody>
  </p188:cm>
  <p188:cm id="{4951CF85-772A-4F4C-8AF1-E868F9C6549D}" authorId="{80ABE622-8A76-952A-406E-D29C3D3A3E07}" created="2026-05-25T18:03:55.752">
    <ac:deMkLst xmlns:ac="http://schemas.microsoft.com/office/drawing/2013/main/command">
      <pc:docMk xmlns:pc="http://schemas.microsoft.com/office/powerpoint/2013/main/command"/>
      <pc:sldMk xmlns:pc="http://schemas.microsoft.com/office/powerpoint/2013/main/command" cId="0" sldId="256"/>
      <ac:spMk id="11" creationId="{57DE239A-96B1-62C4-EF97-4330970EF9F0}"/>
    </ac:deMkLst>
    <p188:txBody>
      <a:bodyPr/>
      <a:lstStyle/>
      <a:p>
        <a:r>
          <a:rPr lang="es-ES"/>
          <a:t>Reformulada en base a aportaciones de ONGD en sesión de 8 de mayo:: “en realidad este trabajo hay que hacerlo antes de la aprobación del Plan, no incluir en el Plan que hay que hacerlo (no es el mismo caso que Estrategias Mixtas)”
Ana: No es realista debatirlo en profundidad ahora</a:t>
        </a:r>
      </a:p>
    </p188:txBody>
  </p188:cm>
  <p188:cm id="{B9F90FFD-5114-4CB9-A179-7427EDBFD861}" authorId="{80ABE622-8A76-952A-406E-D29C3D3A3E07}" created="2026-05-25T18:10:44.728">
    <ac:deMkLst xmlns:ac="http://schemas.microsoft.com/office/drawing/2013/main/command">
      <pc:docMk xmlns:pc="http://schemas.microsoft.com/office/powerpoint/2013/main/command"/>
      <pc:sldMk xmlns:pc="http://schemas.microsoft.com/office/powerpoint/2013/main/command" cId="0" sldId="256"/>
      <ac:spMk id="60" creationId="{423946BD-78EA-AF10-D71A-FED68BC4AC80}"/>
    </ac:deMkLst>
    <p188:txBody>
      <a:bodyPr/>
      <a:lstStyle/>
      <a:p>
        <a:r>
          <a:rPr lang="es-ES"/>
          <a:t>En base a aportaciones de ONGD en sesión de 8 de mayo</a:t>
        </a:r>
      </a:p>
    </p188:txBody>
  </p188:cm>
  <p188:cm id="{718F3852-DFD1-4EEA-BE10-9DC11F6E36BF}" authorId="{80ABE622-8A76-952A-406E-D29C3D3A3E07}" created="2026-05-25T18:12:28.056">
    <ac:deMkLst xmlns:ac="http://schemas.microsoft.com/office/drawing/2013/main/command">
      <pc:docMk xmlns:pc="http://schemas.microsoft.com/office/powerpoint/2013/main/command"/>
      <pc:sldMk xmlns:pc="http://schemas.microsoft.com/office/powerpoint/2013/main/command" cId="0" sldId="256"/>
      <ac:spMk id="59" creationId="{8C8A273A-07F7-B7C6-2508-37FCD8828E40}"/>
    </ac:deMkLst>
    <p188:txBody>
      <a:bodyPr/>
      <a:lstStyle/>
      <a:p>
        <a:r>
          <a:rPr lang="es-ES"/>
          <a:t>En base a aportaciones de ONGD en sesión de 8 de mayo.
DUDA:: ¿Nos estamos refiriendo al conjunto de instrumentos de la cooperación o a los de cooperación económica y técnica?</a:t>
        </a:r>
      </a:p>
    </p188:txBody>
  </p188:cm>
  <p188:cm id="{F3863780-E92A-482C-AB6C-FB546369FB92}" authorId="{80ABE622-8A76-952A-406E-D29C3D3A3E07}" created="2026-05-25T18:21:36.403">
    <ac:deMkLst xmlns:ac="http://schemas.microsoft.com/office/drawing/2013/main/command">
      <pc:docMk xmlns:pc="http://schemas.microsoft.com/office/powerpoint/2013/main/command"/>
      <pc:sldMk xmlns:pc="http://schemas.microsoft.com/office/powerpoint/2013/main/command" cId="0" sldId="256"/>
      <ac:spMk id="64" creationId="{9EC57139-E837-E5F2-DB9A-9E8ADD4F02F0}"/>
    </ac:deMkLst>
    <p188:txBody>
      <a:bodyPr/>
      <a:lstStyle/>
      <a:p>
        <a:r>
          <a:rPr lang="es-ES"/>
          <a:t>En base a aportaciones de ONGD en sesión de 8 de mayo. 
DUDA: ¿Nos estamos refiriendo al conjunto de instrumentos de la cooperación o a los de cooperación económica y técnica?</a:t>
        </a:r>
      </a:p>
    </p188:txBody>
  </p188:cm>
</p188:cmLst>
</file>

<file path=ppt/comments/modernComment_101_0.xml><?xml version="1.0" encoding="utf-8"?>
<p188:cmLst xmlns:a="http://schemas.openxmlformats.org/drawingml/2006/main" xmlns:r="http://schemas.openxmlformats.org/officeDocument/2006/relationships" xmlns:p188="http://schemas.microsoft.com/office/powerpoint/2018/8/main">
  <p188:cm id="{CD218628-6311-4C9B-918F-8327B6474AEA}" authorId="{80ABE622-8A76-952A-406E-D29C3D3A3E07}" created="2026-05-17T12:00:43.682">
    <pc:sldMkLst xmlns:pc="http://schemas.microsoft.com/office/powerpoint/2013/main/command">
      <pc:docMk/>
      <pc:sldMk cId="0" sldId="257"/>
    </pc:sldMkLst>
    <p188:txBody>
      <a:bodyPr/>
      <a:lstStyle/>
      <a:p>
        <a:r>
          <a:rPr lang="es-ES"/>
          <a:t>Justificacion dada por el Subgrupo de Accion Humanitaria en la sesión del 8 de mayo: “Según este criterio emergencias como la de Territorios Palestinos Ocupados (OPT) o Sudán quedan fuera, constituyéndose por ejemplo la de Sudán, en la emergencia humanitaria más importante desde la II Guerra Mundial que sin embargo no puede ser cubierta por fondos navarros dentro del marco de la convocatoria de emergencias para ONGD especializadas.”</a:t>
        </a:r>
      </a:p>
    </p188:txBody>
  </p188:cm>
  <p188:cm id="{938AE1E0-735A-408C-A3BD-BED98D5D4298}" authorId="{80ABE622-8A76-952A-406E-D29C3D3A3E07}" created="2026-05-17T12:05:33.431">
    <ac:deMkLst xmlns:ac="http://schemas.microsoft.com/office/drawing/2013/main/command">
      <pc:docMk xmlns:pc="http://schemas.microsoft.com/office/powerpoint/2013/main/command"/>
      <pc:sldMk xmlns:pc="http://schemas.microsoft.com/office/powerpoint/2013/main/command" cId="0" sldId="257"/>
      <ac:spMk id="74" creationId="{00000000-0000-0000-0000-000000000000}"/>
    </ac:deMkLst>
    <p188:txBody>
      <a:bodyPr/>
      <a:lstStyle/>
      <a:p>
        <a:r>
          <a:rPr lang="es-ES"/>
          <a:t>Surge de las dudas que se plantó el Subgrupo de Acción Humanitaria en la sesión del 8 e mayo: “Optimización del sistema de activación rápida (&lt; 30 días)”</a:t>
        </a:r>
      </a:p>
    </p188:txBody>
  </p188:cm>
  <p188:cm id="{3DDAF06A-923C-418C-AEE0-56297EB27E82}" authorId="{80ABE622-8A76-952A-406E-D29C3D3A3E07}" created="2026-05-17T12:14:14.437">
    <ac:txMkLst xmlns:ac="http://schemas.microsoft.com/office/drawing/2013/main/command">
      <pc:docMk xmlns:pc="http://schemas.microsoft.com/office/powerpoint/2013/main/command"/>
      <pc:sldMk xmlns:pc="http://schemas.microsoft.com/office/powerpoint/2013/main/command" cId="0" sldId="257"/>
      <ac:spMk id="2" creationId="{69C089E6-A540-FEC5-039B-7203C9C69ED6}"/>
      <ac:txMk cp="16" len="287">
        <ac:context len="320" hash="759747634"/>
      </ac:txMk>
    </ac:txMkLst>
    <p188:pos x="13661709" y="225996"/>
    <p188:txBody>
      <a:bodyPr/>
      <a:lstStyle/>
      <a:p>
        <a:r>
          <a:rPr lang="es-ES"/>
          <a:t>¿Veis algún modo de fusionarla con la que consta como siguiente medida “Incorporar en los criterios de valoración de las convocatorias de respuesta inmediata, una puntuación específica para las ONGD que desarrollen acciones de preparación y reducción del riesgo de desastres antes de que la emergencia se produzca, siguiendo el enfoque de acción anticipatoria”?</a:t>
        </a:r>
      </a:p>
    </p188:txBody>
  </p188:cm>
  <p188:cm id="{3191B415-7F54-4D94-AFB4-DE7AC097E1C5}" authorId="{80ABE622-8A76-952A-406E-D29C3D3A3E07}" created="2026-05-17T12:38:53.665">
    <ac:deMkLst xmlns:ac="http://schemas.microsoft.com/office/drawing/2013/main/command">
      <pc:docMk xmlns:pc="http://schemas.microsoft.com/office/powerpoint/2013/main/command"/>
      <pc:sldMk xmlns:pc="http://schemas.microsoft.com/office/powerpoint/2013/main/command" cId="0" sldId="257"/>
      <ac:spMk id="4" creationId="{9517C5AC-04B5-D47F-7531-FAE9C53359E9}"/>
    </ac:deMkLst>
    <p188:txBody>
      <a:bodyPr/>
      <a:lstStyle/>
      <a:p>
        <a:r>
          <a:rPr lang="es-ES"/>
          <a:t>Os propongo anularla, en tanto que ya queda recogido en el Marco Estratégico</a:t>
        </a:r>
      </a:p>
    </p188:txBody>
  </p188:cm>
  <p188:cm id="{618538B8-71C8-4585-9673-1BFFAD1C5158}" authorId="{80ABE622-8A76-952A-406E-D29C3D3A3E07}" created="2026-05-17T12:45:52.717">
    <ac:deMkLst xmlns:ac="http://schemas.microsoft.com/office/drawing/2013/main/command">
      <pc:docMk xmlns:pc="http://schemas.microsoft.com/office/powerpoint/2013/main/command"/>
      <pc:sldMk xmlns:pc="http://schemas.microsoft.com/office/powerpoint/2013/main/command" cId="0" sldId="257"/>
      <ac:spMk id="83" creationId="{00000000-0000-0000-0000-000000000000}"/>
    </ac:deMkLst>
    <p188:txBody>
      <a:bodyPr/>
      <a:lstStyle/>
      <a:p>
        <a:r>
          <a:rPr lang="es-ES"/>
          <a:t>Os propongo anularla, en tanto que ya queda recogido en el Marco Estratégico, en la distribución de la AOD</a:t>
        </a:r>
      </a:p>
    </p188:txBody>
  </p188:cm>
  <p188:cm id="{78FD993A-1558-4E35-AC36-E3E24BDE9560}" authorId="{80ABE622-8A76-952A-406E-D29C3D3A3E07}" created="2026-05-17T12:47:17.810">
    <ac:deMkLst xmlns:ac="http://schemas.microsoft.com/office/drawing/2013/main/command">
      <pc:docMk xmlns:pc="http://schemas.microsoft.com/office/powerpoint/2013/main/command"/>
      <pc:sldMk xmlns:pc="http://schemas.microsoft.com/office/powerpoint/2013/main/command" cId="0" sldId="257"/>
      <ac:spMk id="18" creationId="{1F1570EC-D146-1A2A-7F97-DE9DE93F56AD}"/>
    </ac:deMkLst>
    <p188:txBody>
      <a:bodyPr/>
      <a:lstStyle/>
      <a:p>
        <a:r>
          <a:rPr lang="es-ES"/>
          <a:t>Necesario clarificar-justificar el “aumentar el presupuesto asignado”</a:t>
        </a:r>
      </a:p>
    </p188:txBody>
  </p188:cm>
  <p188:cm id="{2F76498B-E9FD-4EE4-99D2-4DFE22BA80B4}" authorId="{80ABE622-8A76-952A-406E-D29C3D3A3E07}" created="2026-05-17T13:03:06.486">
    <ac:deMkLst xmlns:ac="http://schemas.microsoft.com/office/drawing/2013/main/command">
      <pc:docMk xmlns:pc="http://schemas.microsoft.com/office/powerpoint/2013/main/command"/>
      <pc:sldMk xmlns:pc="http://schemas.microsoft.com/office/powerpoint/2013/main/command" cId="0" sldId="257"/>
      <ac:spMk id="16" creationId="{62DB8933-3623-E0D8-A7F0-6A37766AC381}"/>
    </ac:deMkLst>
    <p188:txBody>
      <a:bodyPr/>
      <a:lstStyle/>
      <a:p>
        <a:r>
          <a:rPr lang="es-ES"/>
          <a:t>Surge de la aportación del Subgrupo de Acción Humanitaria de la sesión del 8 de mayo. En cualquier caso, estaba en P2. SE ha movido a P1. </a:t>
        </a:r>
      </a:p>
    </p188:txBody>
  </p188:cm>
  <p188:cm id="{1257192A-4817-486D-847A-DFED0F7BBAB4}" authorId="{80ABE622-8A76-952A-406E-D29C3D3A3E07}" created="2026-05-17T13:17:49.734">
    <ac:deMkLst xmlns:ac="http://schemas.microsoft.com/office/drawing/2013/main/command">
      <pc:docMk xmlns:pc="http://schemas.microsoft.com/office/powerpoint/2013/main/command"/>
      <pc:sldMk xmlns:pc="http://schemas.microsoft.com/office/powerpoint/2013/main/command" cId="0" sldId="257"/>
      <ac:spMk id="82" creationId="{00000000-0000-0000-0000-000000000000}"/>
    </ac:deMkLst>
    <p188:txBody>
      <a:bodyPr/>
      <a:lstStyle/>
      <a:p>
        <a:r>
          <a:rPr lang="es-ES"/>
          <a:t>Tendría más sentido que este Programa 2 fuese el 1, ya que recoge aspectos centrales. ¿Estamos de acuerdo?</a:t>
        </a:r>
      </a:p>
    </p188:txBody>
  </p188:cm>
  <p188:cm id="{7C6BE90F-4116-4CFF-85B5-6ADFB6AD5C56}" authorId="{80ABE622-8A76-952A-406E-D29C3D3A3E07}" created="2026-05-17T13:18:24.039">
    <ac:deMkLst xmlns:ac="http://schemas.microsoft.com/office/drawing/2013/main/command">
      <pc:docMk xmlns:pc="http://schemas.microsoft.com/office/powerpoint/2013/main/command"/>
      <pc:sldMk xmlns:pc="http://schemas.microsoft.com/office/powerpoint/2013/main/command" cId="0" sldId="257"/>
      <ac:spMk id="21" creationId="{05E2772A-736A-31CF-7F5F-E860EF1ED1D9}"/>
    </ac:deMkLst>
    <p188:txBody>
      <a:bodyPr/>
      <a:lstStyle/>
      <a:p>
        <a:r>
          <a:rPr lang="es-ES"/>
          <a:t>Os propongo que no sólo se exija el Nexo H-D-P en la convocatoria de respuesta inmediata</a:t>
        </a:r>
      </a:p>
    </p188:txBody>
  </p188:cm>
  <p188:cm id="{65706DC6-1AFC-4B23-9268-35AED7A9809E}" authorId="{80ABE622-8A76-952A-406E-D29C3D3A3E07}" created="2026-05-17T13:32:50.392">
    <ac:deMkLst xmlns:ac="http://schemas.microsoft.com/office/drawing/2013/main/command">
      <pc:docMk xmlns:pc="http://schemas.microsoft.com/office/powerpoint/2013/main/command"/>
      <pc:sldMk xmlns:pc="http://schemas.microsoft.com/office/powerpoint/2013/main/command" cId="0" sldId="257"/>
      <ac:spMk id="25" creationId="{EA71917C-3678-B19F-91F7-B7DE9AAF3E39}"/>
    </ac:deMkLst>
    <p188:txBody>
      <a:bodyPr/>
      <a:lstStyle/>
      <a:p>
        <a:r>
          <a:rPr lang="es-ES"/>
          <a:t>Os propongo incorporarlo , para asegurar que se da cumplimento a establecidos en la Ley 1/2023, de 20 de febrero, de Cooperación para el Desarrollo Sostenible y la Solidaridad Global. Además, UNICEF solicita la consideración especifica de la infancia, en cumplimiento de Ley Foral 12/2022, de 11 de mayo, de atención y protección a niños, niñas y adolescentes y de promoción de sus familias, derechos e igualdad y de la  Ley Foral 5/2001, de 5 de marzo, de cooperación al desarrollo de Navarra.
En cualquier caso, haya que valorar si se incluye sólo en ayuda humanitaria, o en el conjunto de modalidades de cooperación. </a:t>
        </a:r>
      </a:p>
    </p188:txBody>
  </p188:cm>
</p188:cmLst>
</file>

<file path=ppt/comments/modernComment_102_0.xml><?xml version="1.0" encoding="utf-8"?>
<p188:cmLst xmlns:a="http://schemas.openxmlformats.org/drawingml/2006/main" xmlns:r="http://schemas.openxmlformats.org/officeDocument/2006/relationships" xmlns:p188="http://schemas.microsoft.com/office/powerpoint/2018/8/main">
  <p188:cm id="{A5E66FC6-B9D0-450F-B12D-793386150ED5}" authorId="{80ABE622-8A76-952A-406E-D29C3D3A3E07}" created="2026-05-12T22:18:01.377">
    <ac:deMkLst xmlns:ac="http://schemas.microsoft.com/office/drawing/2013/main/command">
      <pc:docMk xmlns:pc="http://schemas.microsoft.com/office/powerpoint/2013/main/command"/>
      <pc:sldMk xmlns:pc="http://schemas.microsoft.com/office/powerpoint/2013/main/command" cId="0" sldId="258"/>
      <ac:spMk id="131" creationId="{00000000-0000-0000-0000-000000000000}"/>
    </ac:deMkLst>
    <p188:txBody>
      <a:bodyPr/>
      <a:lstStyle/>
      <a:p>
        <a:r>
          <a:rPr lang="es-ES"/>
          <a:t>Comentarios derivados del GT del 8 de mayo: “en la CONGDN se habló de incluir el comercio justo en las prioridades sectoriales (en la de Desarrollo Rural Sostenible), ya que no aparece como tal”</a:t>
        </a:r>
      </a:p>
    </p188:txBody>
  </p188:cm>
  <p188:cm id="{E699F578-FB9A-433D-B577-711917E7E8CE}" authorId="{80ABE622-8A76-952A-406E-D29C3D3A3E07}" created="2026-05-12T22:23:14.777">
    <ac:deMkLst xmlns:ac="http://schemas.microsoft.com/office/drawing/2013/main/command">
      <pc:docMk xmlns:pc="http://schemas.microsoft.com/office/powerpoint/2013/main/command"/>
      <pc:sldMk xmlns:pc="http://schemas.microsoft.com/office/powerpoint/2013/main/command" cId="0" sldId="258"/>
      <ac:spMk id="131" creationId="{00000000-0000-0000-0000-000000000000}"/>
    </ac:deMkLst>
    <p188:txBody>
      <a:bodyPr/>
      <a:lstStyle/>
      <a:p>
        <a:r>
          <a:rPr lang="es-ES"/>
          <a:t>Incluida en tanto que aportación del GT con ONGD 8 mayo 2026</a:t>
        </a:r>
      </a:p>
    </p188:txBody>
  </p188:cm>
  <p188:cm id="{BD243AE2-1249-40F5-8ABB-E92C6DF8195F}" authorId="{80ABE622-8A76-952A-406E-D29C3D3A3E07}" created="2026-05-12T22:29:46.191">
    <ac:deMkLst xmlns:ac="http://schemas.microsoft.com/office/drawing/2013/main/command">
      <pc:docMk xmlns:pc="http://schemas.microsoft.com/office/powerpoint/2013/main/command"/>
      <pc:sldMk xmlns:pc="http://schemas.microsoft.com/office/powerpoint/2013/main/command" cId="0" sldId="258"/>
      <ac:spMk id="131" creationId="{00000000-0000-0000-0000-000000000000}"/>
    </ac:deMkLst>
    <p188:txBody>
      <a:bodyPr/>
      <a:lstStyle/>
      <a:p>
        <a:r>
          <a:rPr lang="es-ES"/>
          <a:t>Las Medidas incluidas dan respuesta a las necesidades identificadas en la Evaluación del III PDCD + Diagnóstico del IV PDCN: 1)La necesidad de estudiar la Ley de Cooperación para analizar su adecuación con el marco estatal; 2) La necesidad de aumentar la sensibilización de la ciudadanía, y especialmente de la juventud, respecto al contexto global y la cooperación. Se observa que existe un problema para movilizar a la sociedad civil, así como un desconocimiento sobre la fórmula más eficaz para llegar al público objetivo, ya que las formas tradicionales parecen haber quedado desfasades; 3) Necesidad de buscar fórmulas para trabajar con el calendario escolar, y no con el calendario anual; 4) En los proyectos de sensibilización, existe la necesidad de apostar por los proyectos de mayor tamaño o que permitan la agrupación de varios.</a:t>
        </a:r>
      </a:p>
    </p188:txBody>
  </p188:cm>
  <p188:cm id="{598C522B-06E0-4A72-9126-61972ABE86E6}" authorId="{80ABE622-8A76-952A-406E-D29C3D3A3E07}" created="2026-05-17T21:32:44.516">
    <ac:deMkLst xmlns:ac="http://schemas.microsoft.com/office/drawing/2013/main/command">
      <pc:docMk xmlns:pc="http://schemas.microsoft.com/office/powerpoint/2013/main/command"/>
      <pc:sldMk xmlns:pc="http://schemas.microsoft.com/office/powerpoint/2013/main/command" cId="0" sldId="258"/>
      <ac:spMk id="116" creationId="{00000000-0000-0000-0000-000000000000}"/>
    </ac:deMkLst>
    <p188:txBody>
      <a:bodyPr/>
      <a:lstStyle/>
      <a:p>
        <a:r>
          <a:rPr lang="es-ES"/>
          <a:t>Las Medidas propuestas responden a las necesidades detectada en la Evaluación del III PDCD + Diagnóstico del IV PDCN 1) “Se observa la necesidad de renovar el convenio de las Escuelas Solidarias con el Departamento de Educación”; 2) “la necesidad de reforzar la Red de Escuelas Solidarias “</a:t>
        </a:r>
      </a:p>
    </p188:txBody>
  </p188:cm>
  <p188:cm id="{420B2907-ADCD-490F-A5E0-6CDEC7DCDCA0}" authorId="{80ABE622-8A76-952A-406E-D29C3D3A3E07}" created="2026-05-17T21:33:08.595">
    <ac:deMkLst xmlns:ac="http://schemas.microsoft.com/office/drawing/2013/main/command">
      <pc:docMk xmlns:pc="http://schemas.microsoft.com/office/powerpoint/2013/main/command"/>
      <pc:sldMk xmlns:pc="http://schemas.microsoft.com/office/powerpoint/2013/main/command" cId="0" sldId="258"/>
      <ac:spMk id="116" creationId="{00000000-0000-0000-0000-000000000000}"/>
    </ac:deMkLst>
    <p188:txBody>
      <a:bodyPr/>
      <a:lstStyle/>
      <a:p>
        <a:r>
          <a:rPr lang="es-ES"/>
          <a:t>Incluida en base a las aportaciones de la sesión del 8 de mayo. 
Necesario concretar. ¿Podemos concretar más en qué términos se debería actualizar e implementar?</a:t>
        </a:r>
      </a:p>
    </p188:txBody>
  </p188:cm>
  <p188:cm id="{72AE5564-0096-4714-8A98-F83168A50D6F}" authorId="{80ABE622-8A76-952A-406E-D29C3D3A3E07}" created="2026-05-17T21:36:54.879">
    <ac:deMkLst xmlns:ac="http://schemas.microsoft.com/office/drawing/2013/main/command">
      <pc:docMk xmlns:pc="http://schemas.microsoft.com/office/powerpoint/2013/main/command"/>
      <pc:sldMk xmlns:pc="http://schemas.microsoft.com/office/powerpoint/2013/main/command" cId="0" sldId="258"/>
      <ac:spMk id="8" creationId="{6DC4D53F-9CA8-A808-7FF4-A272451634F1}"/>
    </ac:deMkLst>
    <p188:txBody>
      <a:bodyPr/>
      <a:lstStyle/>
      <a:p>
        <a:r>
          <a:rPr lang="es-ES"/>
          <a:t>Se anula en base a las de la sesión del 8 de mayo: “esto no tiene sentido, ya que la convocatoria ya es plurianual y va de agosto a julio”</a:t>
        </a:r>
      </a:p>
    </p188:txBody>
  </p188:cm>
  <p188:cm id="{B05C64E3-B465-48D5-AEC0-6D6A2830C56E}" authorId="{80ABE622-8A76-952A-406E-D29C3D3A3E07}" created="2026-05-17T21:48:43.637">
    <ac:deMkLst xmlns:ac="http://schemas.microsoft.com/office/drawing/2013/main/command">
      <pc:docMk xmlns:pc="http://schemas.microsoft.com/office/powerpoint/2013/main/command"/>
      <pc:sldMk xmlns:pc="http://schemas.microsoft.com/office/powerpoint/2013/main/command" cId="0" sldId="258"/>
      <ac:spMk id="122" creationId="{00000000-0000-0000-0000-000000000000}"/>
    </ac:deMkLst>
    <p188:txBody>
      <a:bodyPr/>
      <a:lstStyle/>
      <a:p>
        <a:r>
          <a:rPr lang="es-ES"/>
          <a:t> Responde a las Aportaciones realizadas en el proceso de elaboración del Marco Estratégico en el que se propuso que “Ve, Participa y Cuéntanos” fuese un Programa. 
Asimismo, responde a la necesidad detectada en la evaluación del III PD de: “la necesidad de aumentar la sensibilización de la ciudadanía, y especialmente de la juventud, respecto al contexto global y la cooperación. “ 
Reformulada. Antes era: “Garantizar la continuidad del programa «Ve, Participa y Cuéntanos» mediante la renovación del convenio de colaboración con el Instituto Navarro de Juventud, asegurando su dotación presupuestaria en cada anualidad del IV PDCN”</a:t>
        </a:r>
      </a:p>
    </p188:txBody>
  </p188:cm>
  <p188:cm id="{1FAFDBB3-3A0E-45E1-8611-48AE9AFBEB0F}" authorId="{80ABE622-8A76-952A-406E-D29C3D3A3E07}" created="2026-05-17T22:02:28.202">
    <ac:deMkLst xmlns:ac="http://schemas.microsoft.com/office/drawing/2013/main/command">
      <pc:docMk xmlns:pc="http://schemas.microsoft.com/office/powerpoint/2013/main/command"/>
      <pc:sldMk xmlns:pc="http://schemas.microsoft.com/office/powerpoint/2013/main/command" cId="0" sldId="258"/>
      <ac:spMk id="17" creationId="{94C3F0E8-0FCB-A06B-4E69-D91A5FAD89D1}"/>
    </ac:deMkLst>
    <p188:txBody>
      <a:bodyPr/>
      <a:lstStyle/>
      <a:p>
        <a:r>
          <a:rPr lang="es-ES"/>
          <a:t>Responde a la necesidad identificada en la Evaluación del III PDCD + Diagnóstico del IV PDCN “En los proyectos de sensibilización, existe la necesidad de apostar por los proyectos de mayor tamaño o que permitan la agrupación de varios.”. 
Aportaciones de la sesión del 8 de mayo a consensuar, ya que de su respuesta depende la definición exacta de la Medida: “a qué se refiere tamaño mínimo? tiempo, cuantía económica, personas beneficiarias?”</a:t>
        </a:r>
      </a:p>
    </p188:txBody>
  </p188:cm>
  <p188:cm id="{A55A268E-0F69-4C2B-BAC7-4102FD1F5828}" authorId="{80ABE622-8A76-952A-406E-D29C3D3A3E07}" created="2026-05-17T22:08:45.463">
    <ac:deMkLst xmlns:ac="http://schemas.microsoft.com/office/drawing/2013/main/command">
      <pc:docMk xmlns:pc="http://schemas.microsoft.com/office/powerpoint/2013/main/command"/>
      <pc:sldMk xmlns:pc="http://schemas.microsoft.com/office/powerpoint/2013/main/command" cId="0" sldId="258"/>
      <ac:spMk id="17" creationId="{94C3F0E8-0FCB-A06B-4E69-D91A5FAD89D1}"/>
    </ac:deMkLst>
    <p188:txBody>
      <a:bodyPr/>
      <a:lstStyle/>
      <a:p>
        <a:r>
          <a:rPr lang="es-ES"/>
          <a:t>Necesario consensuar en base a las aportaciones de la sesión del 8 de mayo, ya que de su respuesta depende la definición exacta de la Medida: “a qué se refiere tamaño mínimo? ¿tiempo, cuantía económica, personas beneficiarias?
Comentario Ana : 1) Responde a la necesidad identificada en la evaluación del III PD: “En los proyectos de sensibilización, existe la necesidad de apostar por los proyectos de mayor tamaño o que permitan la agrupación de varios”</a:t>
        </a:r>
      </a:p>
    </p188:txBody>
  </p188:cm>
  <p188:cm id="{DB38F074-2483-487C-A089-48456CE3551D}" authorId="{80ABE622-8A76-952A-406E-D29C3D3A3E07}" created="2026-05-17T22:11:32.602">
    <ac:deMkLst xmlns:ac="http://schemas.microsoft.com/office/drawing/2013/main/command">
      <pc:docMk xmlns:pc="http://schemas.microsoft.com/office/powerpoint/2013/main/command"/>
      <pc:sldMk xmlns:pc="http://schemas.microsoft.com/office/powerpoint/2013/main/command" cId="0" sldId="258"/>
      <ac:spMk id="18" creationId="{DFD7093A-2799-AC9C-D88D-6C98321F5FEB}"/>
    </ac:deMkLst>
    <p188:txBody>
      <a:bodyPr/>
      <a:lstStyle/>
      <a:p>
        <a:r>
          <a:rPr lang="es-ES"/>
          <a:t>Necesario consensuar en base a las aportaciones de la sesión del 8 de mayo: “ “en la CONGDN se habló de incluir el comercio justo en las prioridades sectoriales (en la de Desarrollo Rural Sostenible), ya que no aparece como tal”. 
Comentario Ana: Por lo tanto:  ¿Pasa a prioridad sectorial dentro de Desarrollo Rural Sostenible? ¿Se elimina esta Medida? </a:t>
        </a:r>
      </a:p>
    </p188:txBody>
  </p188:cm>
  <p188:cm id="{44BD97EE-EC11-45C1-9130-90EE76390B04}" authorId="{80ABE622-8A76-952A-406E-D29C3D3A3E07}" created="2026-05-17T22:13:55.333">
    <ac:deMkLst xmlns:ac="http://schemas.microsoft.com/office/drawing/2013/main/command">
      <pc:docMk xmlns:pc="http://schemas.microsoft.com/office/powerpoint/2013/main/command"/>
      <pc:sldMk xmlns:pc="http://schemas.microsoft.com/office/powerpoint/2013/main/command" cId="0" sldId="258"/>
      <ac:spMk id="145" creationId="{00000000-0000-0000-0000-000000000000}"/>
    </ac:deMkLst>
    <p188:txBody>
      <a:bodyPr/>
      <a:lstStyle/>
      <a:p>
        <a:r>
          <a:rPr lang="es-ES"/>
          <a:t>Las Medidas incluidas dan respuesta a las necesidades identificadas en la Evaluación del III PDCD + Diagnóstico del IV PDCN: “necesidad de aumentar la sensibilización de la ciudadanía, y especialmente de la juventud, respecto al contexto global y la cooperación. Se observa que existe un problema para movilizar a la sociedad civil, así como un desconocimiento sobre la fórmula más eficaz para llegar al público objetivo, ya que las formas tradicionales parecen haber quedado desfasadas. En este sentido, también se identifica la necesidad de reforzar las ONGD que hacen sensibilización en Navarra, y que pudieran llegar a esta población”</a:t>
        </a:r>
      </a:p>
    </p188:txBody>
  </p188:cm>
  <p188:cm id="{95B2A92E-B560-48A5-AB83-D74985E8368B}" authorId="{80ABE622-8A76-952A-406E-D29C3D3A3E07}" created="2026-05-17T22:18:00.480">
    <ac:deMkLst xmlns:ac="http://schemas.microsoft.com/office/drawing/2013/main/command">
      <pc:docMk xmlns:pc="http://schemas.microsoft.com/office/powerpoint/2013/main/command"/>
      <pc:sldMk xmlns:pc="http://schemas.microsoft.com/office/powerpoint/2013/main/command" cId="0" sldId="258"/>
      <ac:spMk id="7" creationId="{00000000-0000-0000-0000-000000000000}"/>
    </ac:deMkLst>
    <p188:txBody>
      <a:bodyPr/>
      <a:lstStyle/>
      <a:p>
        <a:r>
          <a:rPr lang="es-ES"/>
          <a:t>Se incluye como nuevo Programa, en base a las aportaciones de la sesión del 8 de mayo: “Creemos que falta un programa (P6) o un OE que es fundamental y es como alinear la Estrategia de ETCG del Gobierno de Navarra y la implementación de la misma con el Plan Director.
La Estrategia de ETCG tiene una temporalización de 2023 a 2030. Actualmente esta estrategia no se está poniendo en marcha por falta de tiempo y recursos. Se han establecido una serie de prioridades para empezar a trabajarla desde la Comisión de Educación del Consejo Navarro de Cooperación, pero no hay avances.”</a:t>
        </a:r>
      </a:p>
    </p188:txBody>
  </p188:cm>
  <p188:cm id="{B42141AB-C92F-4A0E-B688-DC78277A77C6}" authorId="{80ABE622-8A76-952A-406E-D29C3D3A3E07}" created="2026-05-24T10:11:49.709">
    <ac:deMkLst xmlns:ac="http://schemas.microsoft.com/office/drawing/2013/main/command">
      <pc:docMk xmlns:pc="http://schemas.microsoft.com/office/powerpoint/2013/main/command"/>
      <pc:sldMk xmlns:pc="http://schemas.microsoft.com/office/powerpoint/2013/main/command" cId="0" sldId="258"/>
      <ac:spMk id="146" creationId="{00000000-0000-0000-0000-000000000000}"/>
    </ac:deMkLst>
    <p188:txBody>
      <a:bodyPr/>
      <a:lstStyle/>
      <a:p>
        <a:r>
          <a:rPr lang="es-ES"/>
          <a:t>Aportaciones de ONGD en la sesión del 8 de mayo: “quién va a implementar esto y con qué financiación”. Necesario valorar si es pertinente y factible. En caso positivo si recae sobre el Instituto Navarro de Juventud, o sobre otro agente. “
Ana: La asignación de responsables a cada Medida es el próximo paso del proceso en el que estamos</a:t>
        </a:r>
      </a:p>
    </p188:txBody>
  </p188:cm>
  <p188:cm id="{4DC7A2CB-26CF-4139-A92B-F4CB3A35ED47}" authorId="{80ABE622-8A76-952A-406E-D29C3D3A3E07}" created="2026-05-24T10:13:44.641">
    <ac:deMkLst xmlns:ac="http://schemas.microsoft.com/office/drawing/2013/main/command">
      <pc:docMk xmlns:pc="http://schemas.microsoft.com/office/powerpoint/2013/main/command"/>
      <pc:sldMk xmlns:pc="http://schemas.microsoft.com/office/powerpoint/2013/main/command" cId="0" sldId="258"/>
      <ac:spMk id="22" creationId="{B9AC3322-28C4-B9A5-2A33-CCBE1604310E}"/>
    </ac:deMkLst>
    <p188:txBody>
      <a:bodyPr/>
      <a:lstStyle/>
      <a:p>
        <a:r>
          <a:rPr lang="es-ES"/>
          <a:t>Aportaciones de ONGD en la sesión del 8 de mayo: “quién va a implementar esto y con qué financiación”. Necesario valorar si es pertinente y factible. En caso positivo si recae sobre el Instituto Navarro de Juventud, o sobre otro agente. “
Ana: La asignación de responsables a cada Medida es el próximo paso del proceso en el que estamos</a:t>
        </a:r>
      </a:p>
    </p188:txBody>
  </p188:cm>
  <p188:cm id="{4B72A9AE-B8BB-470E-BC2E-87E01A83829C}" authorId="{80ABE622-8A76-952A-406E-D29C3D3A3E07}" created="2026-05-24T10:16:42.537">
    <ac:deMkLst xmlns:ac="http://schemas.microsoft.com/office/drawing/2013/main/command">
      <pc:docMk xmlns:pc="http://schemas.microsoft.com/office/powerpoint/2013/main/command"/>
      <pc:sldMk xmlns:pc="http://schemas.microsoft.com/office/powerpoint/2013/main/command" cId="0" sldId="258"/>
      <ac:spMk id="22" creationId="{B9AC3322-28C4-B9A5-2A33-CCBE1604310E}"/>
    </ac:deMkLst>
    <p188:txBody>
      <a:bodyPr/>
      <a:lstStyle/>
      <a:p>
        <a:r>
          <a:rPr lang="es-ES"/>
          <a:t>Se deriva de las aportaciones de las ONGD en la sesión del 8 de mayo (también del 22 de mayo): ““Creemos que falta un programa (P6) o un OE que es fundamental y es como alinear la Estrategia de ETCG del Gobierno de Navarra y la implementación de la misma con el Plan Director.
La Estrategia de ETCG tiene una temporalización de 2023 a 2030. Actualmente esta estrategia no se está poniendo en marcha por falta de tiempo y recursos. Se han establecido una serie de prioridades para empezar a trabajarla desde la Comisión de Educación del Consejo Navarro de Cooperación, pero no hay avances.”</a:t>
        </a:r>
      </a:p>
    </p188:txBody>
  </p188:cm>
  <p188:cm id="{4FA975EF-D0AC-4050-A588-B0C43B478E2B}" authorId="{80ABE622-8A76-952A-406E-D29C3D3A3E07}" created="2026-05-24T10:28:10.941">
    <ac:deMkLst xmlns:ac="http://schemas.microsoft.com/office/drawing/2013/main/command">
      <pc:docMk xmlns:pc="http://schemas.microsoft.com/office/powerpoint/2013/main/command"/>
      <pc:sldMk xmlns:pc="http://schemas.microsoft.com/office/powerpoint/2013/main/command" cId="0" sldId="258"/>
      <ac:spMk id="13" creationId="{3CBE95C5-38F6-690B-50EC-B2420DA3538A}"/>
    </ac:deMkLst>
    <p188:txBody>
      <a:bodyPr/>
      <a:lstStyle/>
      <a:p>
        <a:r>
          <a:rPr lang="es-ES"/>
          <a:t>Responde a las Aportaciones realizadas en la sesión con ONGD de 8 de mayo, así como a lo recogido en el Acta del Grupo Técnico EPD de 20/6/2025.</a:t>
        </a:r>
      </a:p>
    </p188:txBody>
  </p188:cm>
  <p188:cm id="{BE229C40-AFA2-44EA-9C71-8D1100FC1586}" authorId="{80ABE622-8A76-952A-406E-D29C3D3A3E07}" created="2026-05-24T10:43:33.940">
    <ac:txMkLst xmlns:ac="http://schemas.microsoft.com/office/drawing/2013/main/command">
      <pc:docMk xmlns:pc="http://schemas.microsoft.com/office/powerpoint/2013/main/command"/>
      <pc:sldMk xmlns:pc="http://schemas.microsoft.com/office/powerpoint/2013/main/command" cId="0" sldId="258"/>
      <ac:spMk id="7" creationId="{00000000-0000-0000-0000-000000000000}"/>
      <ac:txMk cp="101" len="74">
        <ac:context len="359" hash="3116238295"/>
      </ac:txMk>
    </ac:txMkLst>
    <p188:pos x="6657055" y="247754"/>
    <p188:txBody>
      <a:bodyPr/>
      <a:lstStyle/>
      <a:p>
        <a:r>
          <a:rPr lang="es-ES"/>
          <a:t>Ana: Necesitaría mayor concreción de qué aspectos CONCRETOS  se considera que se deben impulsar desde el IV PDCN., y no desde la Estrategia de Educación para la Transformación Social y Ciudadanía Global, que entiendo que ya cuenta con sus propios recursos y sistema de seguimiento.  ¿Dónde veis exactamente que el IV PDCN puede y DEBE hacer? ?Qué sería en concreto=</a:t>
        </a:r>
      </a:p>
    </p188:txBody>
  </p188:cm>
  <p188:cm id="{6BAA8276-3263-4DBA-BB0F-4061D2A81516}" authorId="{80ABE622-8A76-952A-406E-D29C3D3A3E07}" created="2026-05-24T10:52:47.689">
    <ac:deMkLst xmlns:ac="http://schemas.microsoft.com/office/drawing/2013/main/command">
      <pc:docMk xmlns:pc="http://schemas.microsoft.com/office/powerpoint/2013/main/command"/>
      <pc:sldMk xmlns:pc="http://schemas.microsoft.com/office/powerpoint/2013/main/command" cId="0" sldId="258"/>
      <ac:spMk id="26" creationId="{6263FDAE-1516-2A22-CE1D-04FA964BE23E}"/>
    </ac:deMkLst>
    <p188:txBody>
      <a:bodyPr/>
      <a:lstStyle/>
      <a:p>
        <a:r>
          <a:rPr lang="es-ES"/>
          <a:t>Incluida en base a aportaciones que constan en el acta de la Reunión del Grupo Técnico EpD para trabajar la Estrategia 2023-30. Fecha de reunión: 20/6/2025</a:t>
        </a:r>
      </a:p>
    </p188:txBody>
  </p188:cm>
</p188:cmLst>
</file>

<file path=ppt/comments/modernComment_103_0.xml><?xml version="1.0" encoding="utf-8"?>
<p188:cmLst xmlns:a="http://schemas.openxmlformats.org/drawingml/2006/main" xmlns:r="http://schemas.openxmlformats.org/officeDocument/2006/relationships" xmlns:p188="http://schemas.microsoft.com/office/powerpoint/2018/8/main">
  <p188:cm id="{C6E7713A-4829-4875-A5F0-C04C0A5863CA}" authorId="{80ABE622-8A76-952A-406E-D29C3D3A3E07}" created="2026-05-12T17:43:04.954">
    <ac:deMkLst xmlns:ac="http://schemas.microsoft.com/office/drawing/2013/main/command">
      <pc:docMk xmlns:pc="http://schemas.microsoft.com/office/powerpoint/2013/main/command"/>
      <pc:sldMk xmlns:pc="http://schemas.microsoft.com/office/powerpoint/2013/main/command" cId="0" sldId="259"/>
      <ac:spMk id="219" creationId="{00000000-0000-0000-0000-000000000000}"/>
    </ac:deMkLst>
    <p188:txBody>
      <a:bodyPr/>
      <a:lstStyle/>
      <a:p>
        <a:r>
          <a:rPr lang="es-ES"/>
          <a:t>Validada por linea Grupo 5 sesión 8/05/26): Nos parece adecuado</a:t>
        </a:r>
      </a:p>
    </p188:txBody>
  </p188:cm>
  <p188:cm id="{9859C453-139D-44B3-A26F-477036EC66A6}" authorId="{80ABE622-8A76-952A-406E-D29C3D3A3E07}" created="2026-05-12T22:59:39.485">
    <ac:deMkLst xmlns:ac="http://schemas.microsoft.com/office/drawing/2013/main/command">
      <pc:docMk xmlns:pc="http://schemas.microsoft.com/office/powerpoint/2013/main/command"/>
      <pc:sldMk xmlns:pc="http://schemas.microsoft.com/office/powerpoint/2013/main/command" cId="0" sldId="259"/>
      <ac:spMk id="219" creationId="{00000000-0000-0000-0000-000000000000}"/>
    </ac:deMkLst>
    <p188:txBody>
      <a:bodyPr/>
      <a:lstStyle/>
      <a:p>
        <a:r>
          <a:rPr lang="es-ES"/>
          <a:t>Responde a la necesidad identificada en la Evaluación del III PDCD + Diagnóstico del IV PDCN:” Las entidades locales exigen que esta coordinación se focalice en cuestiones como: la compartición de los criterios y los desgloses de las subvenciones”</a:t>
        </a:r>
      </a:p>
    </p188:txBody>
  </p188:cm>
  <p188:cm id="{B26A7B97-7183-4098-873A-0A9BCC8A0739}" authorId="{80ABE622-8A76-952A-406E-D29C3D3A3E07}" created="2026-05-12T23:17:25.069">
    <ac:deMkLst xmlns:ac="http://schemas.microsoft.com/office/drawing/2013/main/command">
      <pc:docMk xmlns:pc="http://schemas.microsoft.com/office/powerpoint/2013/main/command"/>
      <pc:sldMk xmlns:pc="http://schemas.microsoft.com/office/powerpoint/2013/main/command" cId="0" sldId="259"/>
      <ac:spMk id="219" creationId="{00000000-0000-0000-0000-000000000000}"/>
    </ac:deMkLst>
    <p188:txBody>
      <a:bodyPr/>
      <a:lstStyle/>
      <a:p>
        <a:r>
          <a:rPr lang="es-ES"/>
          <a:t>Responde a la necesidad identificada en la Evaluación del III PDCD + Diagnóstico del IV PDCN:” Las entidades locales exigen que esta coordinación se focalice en cuestiones como: la mejora de la información y la comunicación entre ambos niveles de la Administración”</a:t>
        </a:r>
      </a:p>
    </p188:txBody>
  </p188:cm>
  <p188:cm id="{DD273E66-F8A9-49C2-AE21-01F6DDB6A8C1}" authorId="{80ABE622-8A76-952A-406E-D29C3D3A3E07}" created="2026-05-23T11:41:15.212">
    <ac:deMkLst xmlns:ac="http://schemas.microsoft.com/office/drawing/2013/main/command">
      <pc:docMk xmlns:pc="http://schemas.microsoft.com/office/powerpoint/2013/main/command"/>
      <pc:sldMk xmlns:pc="http://schemas.microsoft.com/office/powerpoint/2013/main/command" cId="0" sldId="259"/>
      <ac:spMk id="168" creationId="{00000000-0000-0000-0000-000000000000}"/>
    </ac:deMkLst>
    <p188:txBody>
      <a:bodyPr/>
      <a:lstStyle/>
      <a:p>
        <a:r>
          <a:rPr lang="es-ES"/>
          <a:t>Aportaciones de las ONGD en la sesión del 8 de mayo: “quizá sea una propuesta un poco ambiciosa y de resultado incierto, por lo que se podría ir dando pasos sin meterse en una meta-evaluación”. 
Ana: 1) En este sentido sí que indicaría que las metaevaluaciones dan información muy valiosa para la mejora conjunta de las evaluaciones, y por ende para el aprendizaje que de ellas se deriva. 2) Que existiendo ya las evaluaciones de las intervenciones que se han ido realizando en años previos, no es un trabajo faraónico, si bien requiere de concomimiento técnico experto para llevarse a cabo, que on una asistencia técnica puede solventarse. 3) Que en los propios TdRs se puede delimitar bien cuál es el objetivo  y qué conocimiento se desea obtener. A modo de ejemplo, dejo enlace a una meta evaluación de la ACCD; https://cooperaciocatalana.gencat.cat/web/.content/continguts/01accd/resultats/avaluacions/doc-meta-avaluacio-projectes-genere-sanart.pdf. Enlace a meta evaluación impulsada por GIF a través de FOCEVAL: https://evalparticipativa.net/wp-content/uploads/2021/12/EE-43-METAEVALUACION-2017.pdf</a:t>
        </a:r>
      </a:p>
    </p188:txBody>
  </p188:cm>
  <p188:cm id="{B671430A-ED89-47BA-B6CB-279AC5AE7D43}" authorId="{80ABE622-8A76-952A-406E-D29C3D3A3E07}" created="2026-05-23T11:46:52.170">
    <ac:deMkLst xmlns:ac="http://schemas.microsoft.com/office/drawing/2013/main/command">
      <pc:docMk xmlns:pc="http://schemas.microsoft.com/office/powerpoint/2013/main/command"/>
      <pc:sldMk xmlns:pc="http://schemas.microsoft.com/office/powerpoint/2013/main/command" cId="0" sldId="259"/>
      <ac:spMk id="2" creationId="{22F17361-4E06-37CE-D2D0-2BAF81B49B64}"/>
    </ac:deMkLst>
    <p188:txBody>
      <a:bodyPr/>
      <a:lstStyle/>
      <a:p>
        <a:r>
          <a:rPr lang="es-ES"/>
          <a:t>Desde de las ONGD en sesión del 8 de mayo se señala que “ya existe el protocolo de referencia  (manuales de AECID y del CAD, conforme a la formación realizada por GN en 2022). Por lo que si se incluye, debería ser una “amabilización” del mismo como se hizo con las transversales, o 2)  Alternativamente adaptar esos criterios de evaluación a cada instrumento (obviamente no se pueden aplicar los mismos criterios para todos los instrumentos). Valorar si esto redunda en una mejor cooperación o una mejor evaluación” + se propone” Una rendición de cuentas más basada en resultados e impacto que en actividades”. 
Ana: Yo diría de prestar mucha atención al hablar de medir el impacto. Estrictamente requiere de un contrafactual. Y si impacto se refiere a resultados a largo plazo, resultados más elevados (mejora de la calidad de vida, etc.), ojo a la posibilidad de medirlo.  </a:t>
        </a:r>
      </a:p>
    </p188:txBody>
  </p188:cm>
  <p188:cm id="{15EDF8B5-3D4E-4E6C-9137-1E4A571FB0C4}" authorId="{80ABE622-8A76-952A-406E-D29C3D3A3E07}" created="2026-05-23T11:48:12.782">
    <ac:deMkLst xmlns:ac="http://schemas.microsoft.com/office/drawing/2013/main/command">
      <pc:docMk xmlns:pc="http://schemas.microsoft.com/office/powerpoint/2013/main/command"/>
      <pc:sldMk xmlns:pc="http://schemas.microsoft.com/office/powerpoint/2013/main/command" cId="0" sldId="259"/>
      <ac:spMk id="3" creationId="{BF44FF64-5087-1580-82D8-F0E316858EED}"/>
    </ac:deMkLst>
    <p188:txBody>
      <a:bodyPr/>
      <a:lstStyle/>
      <a:p>
        <a:r>
          <a:rPr lang="es-ES"/>
          <a:t>Anulada en base a aportaciones de la sesión del 8 de mayo: “mismo comentario que en el punto anterior. Adicionalmente, desde el 2022 se reformó (y GN hizo formación) el formulario para recoger un apartado específico de evaluación. Además en la baremación ya se incluye la evaluación (aunque desconocemos el peso que se da a ese ítem en concreto y cómo se valora por decisión de GN). NO entendemos muy bien por dónde podría ir esta propuesta. “</a:t>
        </a:r>
      </a:p>
    </p188:txBody>
  </p188:cm>
  <p188:cm id="{2DBEE6CC-50A2-476E-9D68-178686CFF398}" authorId="{80ABE622-8A76-952A-406E-D29C3D3A3E07}" created="2026-05-23T11:49:53.012">
    <ac:deMkLst xmlns:ac="http://schemas.microsoft.com/office/drawing/2013/main/command">
      <pc:docMk xmlns:pc="http://schemas.microsoft.com/office/powerpoint/2013/main/command"/>
      <pc:sldMk xmlns:pc="http://schemas.microsoft.com/office/powerpoint/2013/main/command" cId="0" sldId="259"/>
      <ac:spMk id="4" creationId="{875E4A9D-9C0D-7119-C3C5-A821D33FA189}"/>
    </ac:deMkLst>
    <p188:txBody>
      <a:bodyPr/>
      <a:lstStyle/>
      <a:p>
        <a:r>
          <a:rPr lang="es-ES"/>
          <a:t>Anulada en base a aportaciones de la sesión del 8 de mayo:“Ya existe, el apartado 3.8 del informe final (a lo mejor el número de apartado varía según los instrumentos). No entendemos muy bien cómo se quiere valorar (¿en la baremación de la solicitud?) una obligación a cumplir en el informe final. “
Ana: La idea de fondo es poder avanzar de forma rigurosa a conocer qué funciona y qué no en los diferente ámbitos de actuación  (prioridades sectoriales). Ej: https://developmentevidence.3ieimpact.org/. O https://ivalua.cat/es/node/5689</a:t>
        </a:r>
      </a:p>
    </p188:txBody>
  </p188:cm>
  <p188:cm id="{B979E986-CDF0-4DCD-ABF5-8874C10C2053}" authorId="{80ABE622-8A76-952A-406E-D29C3D3A3E07}" created="2026-05-23T12:03:22.475">
    <ac:deMkLst xmlns:ac="http://schemas.microsoft.com/office/drawing/2013/main/command">
      <pc:docMk xmlns:pc="http://schemas.microsoft.com/office/powerpoint/2013/main/command"/>
      <pc:sldMk xmlns:pc="http://schemas.microsoft.com/office/powerpoint/2013/main/command" cId="0" sldId="259"/>
      <ac:spMk id="5" creationId="{29484DE5-1FCC-77FF-0F39-2F30BD4475CA}"/>
    </ac:deMkLst>
    <p188:txBody>
      <a:bodyPr/>
      <a:lstStyle/>
      <a:p>
        <a:r>
          <a:rPr lang="es-ES"/>
          <a:t>Aportaciones de la sesión con ONGD  del 8 de mayo: “Es una idea interesante pero le vemos algunos inconvenientes como la comparación entre tipos de proyectos que no son comparables (siendo “simplistas”, un reparto de kits de higiene es un proyecto rápido, sencillo de explicar, con un coste relativamente bajo por persona, sin duda pertinente y con impacto… pero un proyecto de fortalecimiento de atención primaria también aunque “no tenga foto”.
En cualquier caso parece más una herramienta de la Linea 3/Comunicación que de ésta”
Ana: Hoy en día, una vez se ha finalizado la evaluación,  con las herramientas de IA es relativamente rápido crear infografías muy visuales y clarificadoras. Entraría dentro de esta LE, en tanto que genera concomimiento (transmitir de un modo más amigable), que después efectivamente ayudaría fortalecer la LE3. No tiene por que ser un formato estandarizado, pero sí se puede incluir la solicitud de que se realice una infografía y se avance en que el conocimiento sea mas amable. </a:t>
        </a:r>
      </a:p>
    </p188:txBody>
  </p188:cm>
  <p188:cm id="{1B5A54C6-2822-44E0-A638-0A31F56E0239}" authorId="{80ABE622-8A76-952A-406E-D29C3D3A3E07}" created="2026-05-23T12:04:48.772">
    <ac:deMkLst xmlns:ac="http://schemas.microsoft.com/office/drawing/2013/main/command">
      <pc:docMk xmlns:pc="http://schemas.microsoft.com/office/powerpoint/2013/main/command"/>
      <pc:sldMk xmlns:pc="http://schemas.microsoft.com/office/powerpoint/2013/main/command" cId="0" sldId="259"/>
      <ac:spMk id="6" creationId="{8FC5B1B7-F630-8B01-C381-B5F14470F2CF}"/>
    </ac:deMkLst>
    <p188:txBody>
      <a:bodyPr/>
      <a:lstStyle/>
      <a:p>
        <a:r>
          <a:rPr lang="es-ES"/>
          <a:t>Anulada en base a aportaciones de la sesión con ONGD de 8 de mayo: “Ya existe: memoria de gestión de GN”</a:t>
        </a:r>
      </a:p>
    </p188:txBody>
  </p188:cm>
  <p188:cm id="{507E29C7-49AB-4DFA-997C-59F67E931344}" authorId="{80ABE622-8A76-952A-406E-D29C3D3A3E07}" created="2026-05-23T12:10:45.103">
    <ac:deMkLst xmlns:ac="http://schemas.microsoft.com/office/drawing/2013/main/command">
      <pc:docMk xmlns:pc="http://schemas.microsoft.com/office/powerpoint/2013/main/command"/>
      <pc:sldMk xmlns:pc="http://schemas.microsoft.com/office/powerpoint/2013/main/command" cId="0" sldId="259"/>
      <ac:spMk id="8" creationId="{B6627B01-027A-E931-D8A6-613E3412BD8C}"/>
    </ac:deMkLst>
    <p188:txBody>
      <a:bodyPr/>
      <a:lstStyle/>
      <a:p>
        <a:r>
          <a:rPr lang="es-ES"/>
          <a:t>Aportaciones de las ONGD en la sesión de 8 de mayo: “hasta donde sabemos esto ya existe (o debería existir!)”</a:t>
        </a:r>
      </a:p>
    </p188:txBody>
  </p188:cm>
  <p188:cm id="{D14F468B-BC6B-478B-A5B8-6D7D6A6445BF}" authorId="{80ABE622-8A76-952A-406E-D29C3D3A3E07}" created="2026-05-23T12:14:04.095">
    <ac:deMkLst xmlns:ac="http://schemas.microsoft.com/office/drawing/2013/main/command">
      <pc:docMk xmlns:pc="http://schemas.microsoft.com/office/powerpoint/2013/main/command"/>
      <pc:sldMk xmlns:pc="http://schemas.microsoft.com/office/powerpoint/2013/main/command" cId="0" sldId="259"/>
      <ac:spMk id="21" creationId="{EB87C440-0A2A-2AE0-470D-A3AEE3A752CC}"/>
    </ac:deMkLst>
    <p188:txBody>
      <a:bodyPr/>
      <a:lstStyle/>
      <a:p>
        <a:r>
          <a:rPr lang="es-ES"/>
          <a:t>Aportación de las ONGD en la sesión del 8 de mayo</a:t>
        </a:r>
      </a:p>
    </p188:txBody>
  </p188:cm>
  <p188:cm id="{65FC300C-C344-497F-A636-73D010E53C01}" authorId="{80ABE622-8A76-952A-406E-D29C3D3A3E07}" created="2026-05-23T12:19:02.823">
    <ac:deMkLst xmlns:ac="http://schemas.microsoft.com/office/drawing/2013/main/command">
      <pc:docMk xmlns:pc="http://schemas.microsoft.com/office/powerpoint/2013/main/command"/>
      <pc:sldMk xmlns:pc="http://schemas.microsoft.com/office/powerpoint/2013/main/command" cId="0" sldId="259"/>
      <ac:spMk id="7" creationId="{97F0F8D9-57B4-67CB-DAAC-E3E75B4419E8}"/>
    </ac:deMkLst>
    <p188:txBody>
      <a:bodyPr/>
      <a:lstStyle/>
      <a:p>
        <a:r>
          <a:rPr lang="es-ES"/>
          <a:t>1) He pulido la redacción; 2) Seha movido a este Programa, ya que la Media es mas de gestión del conocimiento que de evaluación. </a:t>
        </a:r>
      </a:p>
    </p188:txBody>
  </p188:cm>
  <p188:cm id="{A6C395D5-1F47-4EB7-A729-27CF508A2C47}" authorId="{80ABE622-8A76-952A-406E-D29C3D3A3E07}" created="2026-05-23T12:23:24.580">
    <ac:deMkLst xmlns:ac="http://schemas.microsoft.com/office/drawing/2013/main/command">
      <pc:docMk xmlns:pc="http://schemas.microsoft.com/office/powerpoint/2013/main/command"/>
      <pc:sldMk xmlns:pc="http://schemas.microsoft.com/office/powerpoint/2013/main/command" cId="0" sldId="259"/>
      <ac:spMk id="23" creationId="{0A3E3B63-4BE4-9C1B-6764-EDA4E440BA44}"/>
    </ac:deMkLst>
    <p188:txBody>
      <a:bodyPr/>
      <a:lstStyle/>
      <a:p>
        <a:r>
          <a:rPr lang="es-ES"/>
          <a:t>La he incluido en base a avances positivos que se desean en otros ámbitos: Ej: 3ie: https://www.3ieimpact.org/evidence-hub;   DEval: https://www.deval.org/en/</a:t>
        </a:r>
      </a:p>
    </p188:txBody>
  </p188:cm>
  <p188:cm id="{6231CB79-9817-4556-A6C4-C8633A62083A}" authorId="{80ABE622-8A76-952A-406E-D29C3D3A3E07}" created="2026-05-23T12:35:32.425">
    <ac:deMkLst xmlns:ac="http://schemas.microsoft.com/office/drawing/2013/main/command">
      <pc:docMk xmlns:pc="http://schemas.microsoft.com/office/powerpoint/2013/main/command"/>
      <pc:sldMk xmlns:pc="http://schemas.microsoft.com/office/powerpoint/2013/main/command" cId="0" sldId="259"/>
      <ac:spMk id="24" creationId="{DD6E2508-F79B-45F5-F8D6-D81EBE34A81A}"/>
    </ac:deMkLst>
    <p188:txBody>
      <a:bodyPr/>
      <a:lstStyle/>
      <a:p>
        <a:r>
          <a:rPr lang="es-ES"/>
          <a:t>La he incluido como vía de “extractar las lecciones aprendidas para facilitar la aprehensión”, que fue una aportación en ONGD en la sesión del 8 de mayo. Y porque las revisiones de evidencia sintetizan bien los aprendizajes</a:t>
        </a:r>
      </a:p>
    </p188:txBody>
  </p188:cm>
  <p188:cm id="{B61AE984-C65A-4368-BAC7-B535B9D7A19A}" authorId="{80ABE622-8A76-952A-406E-D29C3D3A3E07}" created="2026-05-23T12:38:19.198">
    <ac:deMkLst xmlns:ac="http://schemas.microsoft.com/office/drawing/2013/main/command">
      <pc:docMk xmlns:pc="http://schemas.microsoft.com/office/powerpoint/2013/main/command"/>
      <pc:sldMk xmlns:pc="http://schemas.microsoft.com/office/powerpoint/2013/main/command" cId="0" sldId="259"/>
      <ac:spMk id="7" creationId="{97F0F8D9-57B4-67CB-DAAC-E3E75B4419E8}"/>
    </ac:deMkLst>
    <p188:txBody>
      <a:bodyPr/>
      <a:lstStyle/>
      <a:p>
        <a:r>
          <a:rPr lang="es-ES"/>
          <a:t>Iría en la línea de “realizar talleres de buenas prácticas sobre ellas (las evaluaciones)“, que fue una aportación de las ONGD en la sesión del 8 de mayo. </a:t>
        </a:r>
      </a:p>
    </p188:txBody>
  </p188:cm>
  <p188:cm id="{50F64D54-F015-41C8-AF39-CA7C22AB6D55}" authorId="{80ABE622-8A76-952A-406E-D29C3D3A3E07}" created="2026-05-23T14:15:16.848">
    <ac:deMkLst xmlns:ac="http://schemas.microsoft.com/office/drawing/2013/main/command">
      <pc:docMk xmlns:pc="http://schemas.microsoft.com/office/powerpoint/2013/main/command"/>
      <pc:sldMk xmlns:pc="http://schemas.microsoft.com/office/powerpoint/2013/main/command" cId="0" sldId="259"/>
      <ac:spMk id="9" creationId="{3E5B4B7C-AE84-410C-F614-C620ECB319EB}"/>
    </ac:deMkLst>
    <p188:txBody>
      <a:bodyPr/>
      <a:lstStyle/>
      <a:p>
        <a:r>
          <a:rPr lang="es-ES"/>
          <a:t>Ana: 
1) Valorar si se da cabida en este espacio a la Comisión Permanente del CNCD, EE.LL. y resto de agentes, en función del valor que les pueda aportar. 
2) Aunque son cosas diferentes, de algún modo se solapa con la siguiente Medida, por lo que con una puede ser suficiente. </a:t>
        </a:r>
      </a:p>
    </p188:txBody>
  </p188:cm>
  <p188:cm id="{FB10611D-B0B5-4088-BAFB-1FCAA3264F21}" authorId="{80ABE622-8A76-952A-406E-D29C3D3A3E07}" created="2026-05-23T14:22:28.860">
    <ac:deMkLst xmlns:ac="http://schemas.microsoft.com/office/drawing/2013/main/command">
      <pc:docMk xmlns:pc="http://schemas.microsoft.com/office/powerpoint/2013/main/command"/>
      <pc:sldMk xmlns:pc="http://schemas.microsoft.com/office/powerpoint/2013/main/command" cId="0" sldId="259"/>
      <ac:spMk id="25" creationId="{FDA94BE3-B5D1-4383-F883-24C1DC3AFB2B}"/>
    </ac:deMkLst>
    <p188:txBody>
      <a:bodyPr/>
      <a:lstStyle/>
      <a:p>
        <a:r>
          <a:rPr lang="es-ES"/>
          <a:t>La incluyo como medio de que el conocimiento que de un lado se genera con las evaluaciones que se realcen, y de otro el ya existente en los diferentes repositorios, se utilice. De este modo se garantiza el uso de los aprendizajes y de la evidencia  ya existente, maximizando la efectividad de las intervenciones. </a:t>
        </a:r>
      </a:p>
    </p188:txBody>
  </p188:cm>
  <p188:cm id="{8DB2879A-A180-43C1-A793-6EB9AC3B26A7}" authorId="{80ABE622-8A76-952A-406E-D29C3D3A3E07}" created="2026-05-23T14:25:34.008">
    <ac:deMkLst xmlns:ac="http://schemas.microsoft.com/office/drawing/2013/main/command">
      <pc:docMk xmlns:pc="http://schemas.microsoft.com/office/powerpoint/2013/main/command"/>
      <pc:sldMk xmlns:pc="http://schemas.microsoft.com/office/powerpoint/2013/main/command" cId="0" sldId="259"/>
      <ac:spMk id="173" creationId="{00000000-0000-0000-0000-000000000000}"/>
    </ac:deMkLst>
    <p188:txBody>
      <a:bodyPr/>
      <a:lstStyle/>
      <a:p>
        <a:r>
          <a:rPr lang="es-ES"/>
          <a:t>Aportación de la CONGDN “entendemos que las 3 propuestas se podrían (o, de hecho, ya están) en el P1. Sistematización de la evaluación… Eso no quiere decir que no le veamos sentido a separar lo que es la producción del conocimiento y su gestión posterior (por ejemplo). Pero nos parece más sencillo unirlo primero, saber qué queremos/podemos hacer y luego estructurarlo en dos programas separados si tiene sentido”. 
Ana: Efectivamente está del todo vinculadas. Pero es cierto que conviene separarlas, para de una lado, generar conocimiento, y de otro movilizarlo, hacer que se utilice. </a:t>
        </a:r>
      </a:p>
    </p188:txBody>
  </p188:cm>
  <p188:cm id="{2E6B55F8-0150-42B5-975F-86A2F33B3467}" authorId="{80ABE622-8A76-952A-406E-D29C3D3A3E07}" created="2026-05-23T14:27:24.970">
    <ac:deMkLst xmlns:ac="http://schemas.microsoft.com/office/drawing/2013/main/command">
      <pc:docMk xmlns:pc="http://schemas.microsoft.com/office/powerpoint/2013/main/command"/>
      <pc:sldMk xmlns:pc="http://schemas.microsoft.com/office/powerpoint/2013/main/command" cId="0" sldId="259"/>
      <ac:spMk id="174" creationId="{00000000-0000-0000-0000-000000000000}"/>
    </ac:deMkLst>
    <p188:txBody>
      <a:bodyPr/>
      <a:lstStyle/>
      <a:p>
        <a:r>
          <a:rPr lang="es-ES"/>
          <a:t>Esta Medida ya daría respuesta a la aportacion de ONGD en la sesión del 8 de mayo: “compartir las evaluaciones”. Aunque no es de evaluación, dejo link a un ejemplo de repositorio de evaluaciones: https://www.upf.edu/web/avaluacions-politiques-publiques</a:t>
        </a:r>
      </a:p>
    </p188:txBody>
  </p188:cm>
  <p188:cm id="{A836233E-75B6-4C7C-8A5F-44879697F830}" authorId="{80ABE622-8A76-952A-406E-D29C3D3A3E07}" created="2026-05-23T14:35:33.420">
    <ac:deMkLst xmlns:ac="http://schemas.microsoft.com/office/drawing/2013/main/command">
      <pc:docMk xmlns:pc="http://schemas.microsoft.com/office/powerpoint/2013/main/command"/>
      <pc:sldMk xmlns:pc="http://schemas.microsoft.com/office/powerpoint/2013/main/command" cId="0" sldId="259"/>
      <ac:spMk id="32" creationId="{00000000-0000-0000-0000-000000000000}"/>
    </ac:deMkLst>
    <p188:txBody>
      <a:bodyPr/>
      <a:lstStyle/>
      <a:p>
        <a:r>
          <a:rPr lang="es-ES"/>
          <a:t>Se ha sustituido “Elaborar un Diagnóstico” por “Llevara  cabo un proceso”, ya que el resultado es el mismo, pero el Diagnóstico puede ser más trabajoso de forma innecesaria. </a:t>
        </a:r>
      </a:p>
    </p188:txBody>
  </p188:cm>
  <p188:cm id="{0C57D24E-0670-4DFC-ABC2-184929C77371}" authorId="{80ABE622-8A76-952A-406E-D29C3D3A3E07}" created="2026-05-23T14:41:57.943">
    <ac:deMkLst xmlns:ac="http://schemas.microsoft.com/office/drawing/2013/main/command">
      <pc:docMk xmlns:pc="http://schemas.microsoft.com/office/powerpoint/2013/main/command"/>
      <pc:sldMk xmlns:pc="http://schemas.microsoft.com/office/powerpoint/2013/main/command" cId="0" sldId="259"/>
      <ac:spMk id="26" creationId="{C8ACB0BC-7B00-E6F9-A915-C4EE874D2262}"/>
    </ac:deMkLst>
    <p188:txBody>
      <a:bodyPr/>
      <a:lstStyle/>
      <a:p>
        <a:r>
          <a:rPr lang="es-ES"/>
          <a:t>Incluida en base a Aportaciones de las ONGD en sesión de 8 de mayo: “En el anterior Plan se hizo un diagnóstico de necesidades formativas de las organizaciones (2021, de memoria). Entendemos que sería conveniente actualizarlo y detectar necesidades para todos (otra cosa es cómo las cubrimos)”</a:t>
        </a:r>
      </a:p>
    </p188:txBody>
  </p188:cm>
  <p188:cm id="{DBC1433F-C8FA-40C0-999A-34725497C246}" authorId="{80ABE622-8A76-952A-406E-D29C3D3A3E07}" created="2026-05-23T14:47:27.271">
    <ac:deMkLst xmlns:ac="http://schemas.microsoft.com/office/drawing/2013/main/command">
      <pc:docMk xmlns:pc="http://schemas.microsoft.com/office/powerpoint/2013/main/command"/>
      <pc:sldMk xmlns:pc="http://schemas.microsoft.com/office/powerpoint/2013/main/command" cId="0" sldId="259"/>
      <ac:spMk id="11" creationId="{CEB51363-7D0A-20DC-7CFB-1D14B80F25F2}"/>
    </ac:deMkLst>
    <p188:txBody>
      <a:bodyPr/>
      <a:lstStyle/>
      <a:p>
        <a:r>
          <a:rPr lang="es-ES"/>
          <a:t>Vinculada a comentario anterior. </a:t>
        </a:r>
      </a:p>
    </p188:txBody>
  </p188:cm>
  <p188:cm id="{7B993264-B815-4AC2-948D-D4DB1ECD253B}" authorId="{80ABE622-8A76-952A-406E-D29C3D3A3E07}" created="2026-05-23T14:54:29.234">
    <ac:deMkLst xmlns:ac="http://schemas.microsoft.com/office/drawing/2013/main/command">
      <pc:docMk xmlns:pc="http://schemas.microsoft.com/office/powerpoint/2013/main/command"/>
      <pc:sldMk xmlns:pc="http://schemas.microsoft.com/office/powerpoint/2013/main/command" cId="0" sldId="259"/>
      <ac:spMk id="14" creationId="{EFED1E82-256E-3F4F-78EA-7AD4076A5B35}"/>
    </ac:deMkLst>
    <p188:txBody>
      <a:bodyPr/>
      <a:lstStyle/>
      <a:p>
        <a:r>
          <a:rPr lang="es-ES"/>
          <a:t>La he anulado, ya que será la detección de necesidades formativas, la que determinará, en función de las capacidades existentes y de las exigencias de conocimientos que se deriven del Plan (una vez este cerrado), qué formaciones son prioritarias. </a:t>
        </a:r>
      </a:p>
    </p188:txBody>
  </p188:cm>
  <p188:cm id="{3194642B-B755-4DD1-AABA-1F77FF1571D8}" authorId="{80ABE622-8A76-952A-406E-D29C3D3A3E07}" created="2026-05-23T15:04:42.805">
    <ac:deMkLst xmlns:ac="http://schemas.microsoft.com/office/drawing/2013/main/command">
      <pc:docMk xmlns:pc="http://schemas.microsoft.com/office/powerpoint/2013/main/command"/>
      <pc:sldMk xmlns:pc="http://schemas.microsoft.com/office/powerpoint/2013/main/command" cId="0" sldId="259"/>
      <ac:spMk id="19" creationId="{52913340-5EA6-2610-AD67-562A9004EEDE}"/>
    </ac:deMkLst>
    <p188:txBody>
      <a:bodyPr/>
      <a:lstStyle/>
      <a:p>
        <a:r>
          <a:rPr lang="es-ES"/>
          <a:t>Aportaciones de las ONGD en la sesión del 8 de mayo: “el problema es cómo encajar esto con los instrumentos actuales”. 
Ana: Siempre se puede considerar una partida a parte. Valorar. La cuestión es si las entidades se ven en situación de poder presentar este tipo de proyectos piloto a modo de policy lab. </a:t>
        </a:r>
      </a:p>
    </p188:txBody>
  </p188:cm>
  <p188:cm id="{D2B044BB-3790-4383-B4CF-C498BDB7D24D}" authorId="{80ABE622-8A76-952A-406E-D29C3D3A3E07}" created="2026-05-23T15:07:52.401">
    <ac:deMkLst xmlns:ac="http://schemas.microsoft.com/office/drawing/2013/main/command">
      <pc:docMk xmlns:pc="http://schemas.microsoft.com/office/powerpoint/2013/main/command"/>
      <pc:sldMk xmlns:pc="http://schemas.microsoft.com/office/powerpoint/2013/main/command" cId="0" sldId="259"/>
      <ac:spMk id="18" creationId="{41199959-44E9-ED76-05E6-CBF84B20CE0F}"/>
    </ac:deMkLst>
    <p188:txBody>
      <a:bodyPr/>
      <a:lstStyle/>
      <a:p>
        <a:r>
          <a:rPr lang="es-ES"/>
          <a:t>Valorar (desde GN)  en base a posibilidades. 
Aportación de las ONGD en sesión de 8 de mayo:: “creemos necesario medir las fuerzas y ser realistas”. </a:t>
        </a:r>
      </a:p>
    </p188:txBody>
  </p188:cm>
  <p188:cm id="{77B77889-30B4-46EA-AD02-53CD5D551EFF}" authorId="{80ABE622-8A76-952A-406E-D29C3D3A3E07}" created="2026-05-23T21:36:46.945">
    <ac:deMkLst xmlns:ac="http://schemas.microsoft.com/office/drawing/2013/main/command">
      <pc:docMk xmlns:pc="http://schemas.microsoft.com/office/powerpoint/2013/main/command"/>
      <pc:sldMk xmlns:pc="http://schemas.microsoft.com/office/powerpoint/2013/main/command" cId="0" sldId="259"/>
      <ac:spMk id="228" creationId="{00000000-0000-0000-0000-000000000000}"/>
    </ac:deMkLst>
    <p188:txBody>
      <a:bodyPr/>
      <a:lstStyle/>
      <a:p>
        <a:r>
          <a:rPr lang="es-ES"/>
          <a:t>En base a aportaciones del GT con Departamentos del 19 de mayo. 
Aportaciones de la sesión del 8 de mayo: “Esta debería ser la primera y prioritaria y de la que se deriven todas las demás”</a:t>
        </a:r>
      </a:p>
    </p188:txBody>
  </p188:cm>
  <p188:cm id="{4F666CF0-8E67-4C33-AA78-CDAED223AF9B}" authorId="{80ABE622-8A76-952A-406E-D29C3D3A3E07}" created="2026-05-23T21:53:48.504">
    <ac:deMkLst xmlns:ac="http://schemas.microsoft.com/office/drawing/2013/main/command">
      <pc:docMk xmlns:pc="http://schemas.microsoft.com/office/powerpoint/2013/main/command"/>
      <pc:sldMk xmlns:pc="http://schemas.microsoft.com/office/powerpoint/2013/main/command" cId="0" sldId="259"/>
      <ac:spMk id="228" creationId="{00000000-0000-0000-0000-000000000000}"/>
    </ac:deMkLst>
    <p188:txBody>
      <a:bodyPr/>
      <a:lstStyle/>
      <a:p>
        <a:r>
          <a:rPr lang="es-ES"/>
          <a:t>Valorar si no debería pasar a la LE de Conocimiento, o si es mejor dejarla aquí para enfatizarla importancia del CPDS. Se verá mas claro cuando se pueda construir la teoría del cambio. </a:t>
        </a:r>
      </a:p>
    </p188:txBody>
  </p188:cm>
  <p188:cm id="{8A7039E9-24A7-4262-80FA-153C9A9ADBE8}" authorId="{80ABE622-8A76-952A-406E-D29C3D3A3E07}" created="2026-05-23T22:19:35.296">
    <ac:deMkLst xmlns:ac="http://schemas.microsoft.com/office/drawing/2013/main/command">
      <pc:docMk xmlns:pc="http://schemas.microsoft.com/office/powerpoint/2013/main/command"/>
      <pc:sldMk xmlns:pc="http://schemas.microsoft.com/office/powerpoint/2013/main/command" cId="0" sldId="259"/>
      <ac:spMk id="228" creationId="{00000000-0000-0000-0000-000000000000}"/>
    </ac:deMkLst>
    <p188:txBody>
      <a:bodyPr/>
      <a:lstStyle/>
      <a:p>
        <a:r>
          <a:rPr lang="es-ES"/>
          <a:t>¿Con los compromisos? ¿O con los enfoques, los objetivos o cuestiones mas tangibles?</a:t>
        </a:r>
      </a:p>
    </p188:txBody>
  </p188:cm>
  <p188:cm id="{0A0E7301-7560-4E94-B178-F8C597FA753A}" authorId="{80ABE622-8A76-952A-406E-D29C3D3A3E07}" created="2026-05-24T11:28:45.239">
    <ac:deMkLst xmlns:ac="http://schemas.microsoft.com/office/drawing/2013/main/command">
      <pc:docMk xmlns:pc="http://schemas.microsoft.com/office/powerpoint/2013/main/command"/>
      <pc:sldMk xmlns:pc="http://schemas.microsoft.com/office/powerpoint/2013/main/command" cId="0" sldId="259"/>
      <ac:spMk id="22" creationId="{A926E946-983F-D0E4-7C9C-9B4CD935D799}"/>
    </ac:deMkLst>
    <p188:txBody>
      <a:bodyPr/>
      <a:lstStyle/>
      <a:p>
        <a:r>
          <a:rPr lang="es-ES"/>
          <a:t>Se incluye para recoger todas aquellas Medidas que implican adquirir un conocimiento nuevo, y que hasta ahora estaban dispersas  en las diferentes LE. </a:t>
        </a:r>
      </a:p>
    </p188:txBody>
  </p188:cm>
  <p188:cm id="{B5DD919A-376E-47E5-AB19-1D2EAD2FB5B2}" authorId="{80ABE622-8A76-952A-406E-D29C3D3A3E07}" created="2026-05-24T11:30:04.377">
    <ac:deMkLst xmlns:ac="http://schemas.microsoft.com/office/drawing/2013/main/command">
      <pc:docMk xmlns:pc="http://schemas.microsoft.com/office/powerpoint/2013/main/command"/>
      <pc:sldMk xmlns:pc="http://schemas.microsoft.com/office/powerpoint/2013/main/command" cId="0" sldId="259"/>
      <ac:spMk id="30" creationId="{F7006D13-5926-7BE2-5103-A5580730C75D}"/>
    </ac:deMkLst>
    <p188:txBody>
      <a:bodyPr/>
      <a:lstStyle/>
      <a:p>
        <a:r>
          <a:rPr lang="es-ES"/>
          <a:t>Estaba en la LE de EpD</a:t>
        </a:r>
      </a:p>
    </p188:txBody>
  </p188:cm>
  <p188:cm id="{C23477FC-7104-4D61-8AF0-D08B24F442B3}" authorId="{80ABE622-8A76-952A-406E-D29C3D3A3E07}" created="2026-05-24T11:33:59.068">
    <ac:deMkLst xmlns:ac="http://schemas.microsoft.com/office/drawing/2013/main/command">
      <pc:docMk xmlns:pc="http://schemas.microsoft.com/office/powerpoint/2013/main/command"/>
      <pc:sldMk xmlns:pc="http://schemas.microsoft.com/office/powerpoint/2013/main/command" cId="0" sldId="259"/>
      <ac:spMk id="17" creationId="{136EC53E-6ED1-9A2D-E3FF-5125B5ACDFE6}"/>
    </ac:deMkLst>
    <p188:txBody>
      <a:bodyPr/>
      <a:lstStyle/>
      <a:p>
        <a:r>
          <a:rPr lang="es-ES"/>
          <a:t>Aportación de las ONGD en la sesion de 8 de mayo “le vemos dos problemas:
o	Dependiendo del criterio, se podría dar el caso de primar intervenciones que cumplieran eso aunque tuvieran menor impacto frente a cooperación más “tradicional” pero que es pertinente para el caso y tiene más impacto. 
o	Primero GN tendría que definir cómo va a valorar esos componente”</a:t>
        </a:r>
      </a:p>
    </p188:txBody>
  </p188:cm>
  <p188:cm id="{EA91480E-E33C-4992-B7DF-B5D8BF0F40D3}" authorId="{80ABE622-8A76-952A-406E-D29C3D3A3E07}" created="2026-05-24T11:38:12.598">
    <ac:deMkLst xmlns:ac="http://schemas.microsoft.com/office/drawing/2013/main/command">
      <pc:docMk xmlns:pc="http://schemas.microsoft.com/office/powerpoint/2013/main/command"/>
      <pc:sldMk xmlns:pc="http://schemas.microsoft.com/office/powerpoint/2013/main/command" cId="0" sldId="259"/>
      <ac:spMk id="31" creationId="{9EB3B57E-2AAC-1516-45A1-E9A56010E615}"/>
    </ac:deMkLst>
    <p188:txBody>
      <a:bodyPr/>
      <a:lstStyle/>
      <a:p>
        <a:r>
          <a:rPr lang="es-ES"/>
          <a:t>Incluida para que de soporte a la Medida “Incluir en todas las convocatorias de subvención un criterio de valoración específico para intervenciones que incorporen metodologías innovadoras o enfoques experimentales con potencial de aprendizaje”</a:t>
        </a:r>
      </a:p>
    </p188:txBody>
  </p188:cm>
  <p188:cm id="{3304D37B-9D73-4736-AE00-3C9352F4AB39}" authorId="{80ABE622-8A76-952A-406E-D29C3D3A3E07}" created="2026-05-24T11:47:29.269">
    <ac:deMkLst xmlns:ac="http://schemas.microsoft.com/office/drawing/2013/main/command">
      <pc:docMk xmlns:pc="http://schemas.microsoft.com/office/powerpoint/2013/main/command"/>
      <pc:sldMk xmlns:pc="http://schemas.microsoft.com/office/powerpoint/2013/main/command" cId="0" sldId="259"/>
      <ac:spMk id="192" creationId="{00000000-0000-0000-0000-000000000000}"/>
    </ac:deMkLst>
    <p188:txBody>
      <a:bodyPr/>
      <a:lstStyle/>
      <a:p>
        <a:r>
          <a:rPr lang="es-ES"/>
          <a:t>Aportaciones de las ONGD en la sesión del 8 de mayo: “conceptualmente la idea es buena y de hecho es una de las premisas que subyace en la convocatoria de AECID de innovación (junto con empresas). El problema es cómo se concreta esta propuesta.”
Ana: Se podría anular, ya que se podría decir, que de algún modo , la Media anterior solventaría esta cuestión. O podría darse por válida la Medida anterior, como medio de empezar a que ONFD y Universidad empiecen a trabajar conjuntamente. </a:t>
        </a:r>
      </a:p>
    </p188:txBody>
  </p188:cm>
  <p188:cm id="{3B630561-355C-46A8-8D20-F6B6F9AEA061}" authorId="{80ABE622-8A76-952A-406E-D29C3D3A3E07}" created="2026-05-24T12:07:44.405">
    <ac:deMkLst xmlns:ac="http://schemas.microsoft.com/office/drawing/2013/main/command">
      <pc:docMk xmlns:pc="http://schemas.microsoft.com/office/powerpoint/2013/main/command"/>
      <pc:sldMk xmlns:pc="http://schemas.microsoft.com/office/powerpoint/2013/main/command" cId="0" sldId="259"/>
      <ac:spMk id="20" creationId="{ED41BBB9-77F0-0B15-2564-BC197EC8E159}"/>
    </ac:deMkLst>
    <p188:txBody>
      <a:bodyPr/>
      <a:lstStyle/>
      <a:p>
        <a:r>
          <a:rPr lang="es-ES"/>
          <a:t>Susceptible de ser ANULADA: GN está avanzando en esta cuestión, que puede ser de aplicación a la Cooperación: “estrategia digital Navarra 2030”; "Retos IA": Impulsado por el Departamento de Presidencia e Igualdad (a través del Centro VidAAs), el NAIR Center y el clúster ATANA ; El Parlamento de Navarra ha impulsado estudios para integrar algoritmos en la prevención de la violencia de género; Posicionamiento de la región como foro de debate nacional sobre la implantación tecnológica responsable, organizando congresos orientados a consolidar una IA al servicio de las personas</a:t>
        </a:r>
      </a:p>
    </p188:txBody>
  </p188:cm>
  <p188:cm id="{474E1A81-859A-42D3-93AE-D5BA90DAC965}" authorId="{80ABE622-8A76-952A-406E-D29C3D3A3E07}" created="2026-05-24T14:38:22.961">
    <ac:deMkLst xmlns:ac="http://schemas.microsoft.com/office/drawing/2013/main/command">
      <pc:docMk xmlns:pc="http://schemas.microsoft.com/office/powerpoint/2013/main/command"/>
      <pc:sldMk xmlns:pc="http://schemas.microsoft.com/office/powerpoint/2013/main/command" cId="0" sldId="259"/>
      <ac:spMk id="34" creationId="{7C9427AB-A21B-63C7-D4FE-7210BD50066F}"/>
    </ac:deMkLst>
    <p188:txBody>
      <a:bodyPr/>
      <a:lstStyle/>
      <a:p>
        <a:r>
          <a:rPr lang="es-ES"/>
          <a:t>En base a aportaciones del GT con Departamentos del 19 de mayo.  </a:t>
        </a:r>
      </a:p>
    </p188:txBody>
  </p188:cm>
  <p188:cm id="{814D1B19-5CE3-4A97-8E0B-CD7C9ABD38A5}" authorId="{80ABE622-8A76-952A-406E-D29C3D3A3E07}" created="2026-05-25T19:58:22.636">
    <ac:deMkLst xmlns:ac="http://schemas.microsoft.com/office/drawing/2013/main/command">
      <pc:docMk xmlns:pc="http://schemas.microsoft.com/office/powerpoint/2013/main/command"/>
      <pc:sldMk xmlns:pc="http://schemas.microsoft.com/office/powerpoint/2013/main/command" cId="0" sldId="259"/>
      <ac:spMk id="28" creationId="{34043FB9-FC3E-C3E1-9DC9-CA4BC9FD06A2}"/>
    </ac:deMkLst>
    <p188:txBody>
      <a:bodyPr/>
      <a:lstStyle/>
      <a:p>
        <a:r>
          <a:rPr lang="es-ES"/>
          <a:t>Incluida en base a aportaciones de ONGD en la sesión de 8 de mayo</a:t>
        </a:r>
      </a:p>
    </p188:txBody>
  </p188:cm>
</p188:cmLst>
</file>

<file path=ppt/comments/modernComment_104_0.xml><?xml version="1.0" encoding="utf-8"?>
<p188:cmLst xmlns:a="http://schemas.openxmlformats.org/drawingml/2006/main" xmlns:r="http://schemas.openxmlformats.org/officeDocument/2006/relationships" xmlns:p188="http://schemas.microsoft.com/office/powerpoint/2018/8/main">
  <p188:cm id="{B613BE72-1CEB-4120-B292-BF1960B25CAF}" authorId="{80ABE622-8A76-952A-406E-D29C3D3A3E07}" created="2026-05-12T17:32:05.955">
    <ac:deMkLst xmlns:ac="http://schemas.microsoft.com/office/drawing/2013/main/command">
      <pc:docMk xmlns:pc="http://schemas.microsoft.com/office/powerpoint/2013/main/command"/>
      <pc:sldMk xmlns:pc="http://schemas.microsoft.com/office/powerpoint/2013/main/command" cId="0" sldId="260"/>
      <ac:spMk id="212" creationId="{00000000-0000-0000-0000-000000000000}"/>
    </ac:deMkLst>
    <p188:txBody>
      <a:bodyPr/>
      <a:lstStyle/>
      <a:p>
        <a:r>
          <a:rPr lang="es-ES"/>
          <a:t>Todas las Medidas de este Programa dan respuesta a la necesidad identificada en la Evaluación del III PDCD + Diagnóstico del IV PDCN: Mejorar el esquema de gobernanza de la cooperación navarra,:1) reflexionar sobre la composición y las funciones del CNCD (si se desea que sea un Consejo de debate y concertación, representativo de la coop. navarra y no sólo de visibilización de la misma) y necesidad de reforzar la Comisión permanente, ya que hay consenso sobre la falta de dinamización del Consejo;</a:t>
        </a:r>
      </a:p>
    </p188:txBody>
  </p188:cm>
  <p188:cm id="{CBDF0FE3-DD79-4D30-8EBF-19AE4AF17FB2}" authorId="{80ABE622-8A76-952A-406E-D29C3D3A3E07}" created="2026-05-12T17:38:27.499">
    <ac:deMkLst xmlns:ac="http://schemas.microsoft.com/office/drawing/2013/main/command">
      <pc:docMk xmlns:pc="http://schemas.microsoft.com/office/powerpoint/2013/main/command"/>
      <pc:sldMk xmlns:pc="http://schemas.microsoft.com/office/powerpoint/2013/main/command" cId="0" sldId="260"/>
      <ac:spMk id="218" creationId="{00000000-0000-0000-0000-000000000000}"/>
    </ac:deMkLst>
    <p188:txBody>
      <a:bodyPr/>
      <a:lstStyle/>
      <a:p>
        <a:r>
          <a:rPr lang="es-ES"/>
          <a:t>Todas las Medidas de este Programa dan respuesta a la necesidad identificada en la Evaluación del III PDCD + Diagnóstico del IV PDCN: “Mejorar el esquema de gobernanza de la cooperación navarra: a) necesidad de mejorar la coordinación con las entidades locales (Ayto. Pamplona y FNMC); b) la necesidad de trabajar en común y generar vínculos de confianza –vínculos que previamente existían, pero que se rompieron debido al cambio generacional. Las entidades locales exigen que esta coordinación se focalice en cuestiones como: el apoyo técnico y formación a las entidades locales en materia de cooperación; la compartición de los criterios y los desgloses de las subvenciones; la organización de viajes internacionales de forma conjunta, cuando alguna de las entidades locales tenga presencia en el territorio objeto de la visita; la mejora de la información y la comunicación entre ambos niveles de la Administración</a:t>
        </a:r>
      </a:p>
    </p188:txBody>
  </p188:cm>
  <p188:cm id="{15F15A3A-5B8D-4238-BE3E-D22965461757}" authorId="{80ABE622-8A76-952A-406E-D29C3D3A3E07}" created="2026-05-17T16:12:38.917">
    <ac:deMkLst xmlns:ac="http://schemas.microsoft.com/office/drawing/2013/main/command">
      <pc:docMk xmlns:pc="http://schemas.microsoft.com/office/powerpoint/2013/main/command"/>
      <pc:sldMk xmlns:pc="http://schemas.microsoft.com/office/powerpoint/2013/main/command" cId="0" sldId="260"/>
      <ac:spMk id="213" creationId="{00000000-0000-0000-0000-000000000000}"/>
    </ac:deMkLst>
    <p188:txBody>
      <a:bodyPr/>
      <a:lstStyle/>
      <a:p>
        <a:r>
          <a:rPr lang="es-ES"/>
          <a:t>Matizado con las aportaciones de Grupo línea 5 8/05/26: Nos parece importante definir perfiles (con responsabilidades sobre este tema en sus Dptos./partidos/ que garanticen continuidad y presencialidad. </a:t>
        </a:r>
      </a:p>
    </p188:txBody>
  </p188:cm>
  <p188:cm id="{CA729524-456A-4FBD-A293-56DABADC401C}" authorId="{80ABE622-8A76-952A-406E-D29C3D3A3E07}" created="2026-05-17T16:21:59.351">
    <ac:deMkLst xmlns:ac="http://schemas.microsoft.com/office/drawing/2013/main/command">
      <pc:docMk xmlns:pc="http://schemas.microsoft.com/office/powerpoint/2013/main/command"/>
      <pc:sldMk xmlns:pc="http://schemas.microsoft.com/office/powerpoint/2013/main/command" cId="0" sldId="260"/>
      <ac:spMk id="12" creationId="{DB5B3C48-CDA1-FD3E-413E-7A00061BEF83}"/>
    </ac:deMkLst>
    <p188:txBody>
      <a:bodyPr/>
      <a:lstStyle/>
      <a:p>
        <a:r>
          <a:rPr lang="es-ES"/>
          <a:t>Anulada a propuesta de Grupo del 8  de mayo:  “Valoramos que el espacio de debate no ha funcionado, sería más interesante invitar a personas expertas en alguna temática que podrían aportar visiones interesantes, de acuerdo con la propuesta siguiente, a decidir por la permanente, grupo motor”.</a:t>
        </a:r>
      </a:p>
    </p188:txBody>
  </p188:cm>
  <p188:cm id="{B5EB1EBE-B741-4F96-8BF9-8DD0E2416513}" authorId="{80ABE622-8A76-952A-406E-D29C3D3A3E07}" created="2026-05-17T16:26:20.372">
    <ac:deMkLst xmlns:ac="http://schemas.microsoft.com/office/drawing/2013/main/command">
      <pc:docMk xmlns:pc="http://schemas.microsoft.com/office/powerpoint/2013/main/command"/>
      <pc:sldMk xmlns:pc="http://schemas.microsoft.com/office/powerpoint/2013/main/command" cId="0" sldId="260"/>
      <ac:spMk id="10" creationId="{15CA15D5-25FC-1275-7E1A-889ED3871500}"/>
    </ac:deMkLst>
    <p188:txBody>
      <a:bodyPr/>
      <a:lstStyle/>
      <a:p>
        <a:r>
          <a:rPr lang="es-ES"/>
          <a:t>Inlcuida en base a las aportaciones dela sesión del 8 de mayo: “Más allá de las funciones debe cumplirse el reglamento en cuanto a nº de sesiones. normalmente se celebra una reunión y en ocasiones ninguna.”</a:t>
        </a:r>
      </a:p>
    </p188:txBody>
  </p188:cm>
  <p188:cm id="{9442DEB1-9FFA-4CFE-86A1-2B2ACA492327}" authorId="{80ABE622-8A76-952A-406E-D29C3D3A3E07}" created="2026-05-17T16:27:19.235">
    <ac:deMkLst xmlns:ac="http://schemas.microsoft.com/office/drawing/2013/main/command">
      <pc:docMk xmlns:pc="http://schemas.microsoft.com/office/powerpoint/2013/main/command"/>
      <pc:sldMk xmlns:pc="http://schemas.microsoft.com/office/powerpoint/2013/main/command" cId="0" sldId="260"/>
      <ac:spMk id="11" creationId="{467D667A-6AA7-785D-EB99-6E5149FB8963}"/>
    </ac:deMkLst>
    <p188:txBody>
      <a:bodyPr/>
      <a:lstStyle/>
      <a:p>
        <a:r>
          <a:rPr lang="es-ES"/>
          <a:t>Reformulada en base a las aportaciones de la sesión del 8 de mayo: “Creemos que debería ser la comisión permanente, ver sus funciones, podría reunirse 4 veces al año” ´Aportaciones del GT con agentes sindicales, empresariales y Universidades del 18 de mayo + Aportaciones GT Departamentos GN del 19 de mayo + Aportaciones GT EE.LL. de 20 de mayo. </a:t>
        </a:r>
      </a:p>
    </p188:txBody>
  </p188:cm>
  <p188:cm id="{90DBE281-4D81-4B45-B2B3-484A95FB22B7}" authorId="{80ABE622-8A76-952A-406E-D29C3D3A3E07}" created="2026-05-17T16:34:30.860">
    <ac:deMkLst xmlns:ac="http://schemas.microsoft.com/office/drawing/2013/main/command">
      <pc:docMk xmlns:pc="http://schemas.microsoft.com/office/powerpoint/2013/main/command"/>
      <pc:sldMk xmlns:pc="http://schemas.microsoft.com/office/powerpoint/2013/main/command" cId="0" sldId="260"/>
      <ac:spMk id="14" creationId="{D79D0491-C968-D1C9-D8E6-8137D433A7C0}"/>
    </ac:deMkLst>
    <p188:txBody>
      <a:bodyPr/>
      <a:lstStyle/>
      <a:p>
        <a:r>
          <a:rPr lang="es-ES"/>
          <a:t>Matizada en base a las aportaciones de la sesión con ONGD del 8 de mayo: “Solo en el caso de que exista cofinanciación de intervenciones, si no viajes individuales.” y de las del GT con EE.LL del 20 de mayo</a:t>
        </a:r>
      </a:p>
    </p188:txBody>
  </p188:cm>
  <p188:cm id="{5A7FC4C2-33BF-44A6-8EE3-65F5A313C54C}" authorId="{80ABE622-8A76-952A-406E-D29C3D3A3E07}" created="2026-05-17T16:46:01.179">
    <ac:deMkLst xmlns:ac="http://schemas.microsoft.com/office/drawing/2013/main/command">
      <pc:docMk xmlns:pc="http://schemas.microsoft.com/office/powerpoint/2013/main/command"/>
      <pc:sldMk xmlns:pc="http://schemas.microsoft.com/office/powerpoint/2013/main/command" cId="0" sldId="260"/>
      <ac:spMk id="207" creationId="{00000000-0000-0000-0000-000000000000}"/>
    </ac:deMkLst>
    <p188:txBody>
      <a:bodyPr/>
      <a:lstStyle/>
      <a:p>
        <a:r>
          <a:rPr lang="es-ES"/>
          <a:t>Se ha centrado en le CNCD y no en el concepto más amplio de agentes  de la cooperación navarra.</a:t>
        </a:r>
      </a:p>
    </p188:txBody>
  </p188:cm>
  <p188:cm id="{F17DA655-B548-4EB1-A059-A81A31D4B6C0}" authorId="{80ABE622-8A76-952A-406E-D29C3D3A3E07}" created="2026-05-17T17:04:07.120">
    <ac:deMkLst xmlns:ac="http://schemas.microsoft.com/office/drawing/2013/main/command">
      <pc:docMk xmlns:pc="http://schemas.microsoft.com/office/powerpoint/2013/main/command"/>
      <pc:sldMk xmlns:pc="http://schemas.microsoft.com/office/powerpoint/2013/main/command" cId="0" sldId="260"/>
      <ac:spMk id="4" creationId="{78D61313-6AFF-2EDE-7904-53CF0BAC8407}"/>
    </ac:deMkLst>
    <p188:txBody>
      <a:bodyPr/>
      <a:lstStyle/>
      <a:p>
        <a:r>
          <a:rPr lang="es-ES"/>
          <a:t>Anulada en base al GT con Departamentos del 19 de mayo. 
COMENTARIOS PREVIOS
Aportaciones de la sesión del 8 de mayo: “Grupo Línea 5 sesión 8/05/26): Nos parece adecuado pero supone mucha carga de trabajo y debe tenerse en cuenta que se entiende por Coherencia de políticas, no tiene por qué ser lo mismo que cooperación directa.”</a:t>
        </a:r>
      </a:p>
    </p188:txBody>
  </p188:cm>
  <p188:cm id="{BF37EEF9-CADC-4280-BA3A-6CCAD8F51389}" authorId="{80ABE622-8A76-952A-406E-D29C3D3A3E07}" created="2026-05-17T17:10:07.910">
    <ac:deMkLst xmlns:ac="http://schemas.microsoft.com/office/drawing/2013/main/command">
      <pc:docMk xmlns:pc="http://schemas.microsoft.com/office/powerpoint/2013/main/command"/>
      <pc:sldMk xmlns:pc="http://schemas.microsoft.com/office/powerpoint/2013/main/command" cId="0" sldId="260"/>
      <ac:spMk id="3" creationId="{D4BE7980-D4DC-5621-B0AC-6FBBE9084EFE}"/>
    </ac:deMkLst>
    <p188:txBody>
      <a:bodyPr/>
      <a:lstStyle/>
      <a:p>
        <a:r>
          <a:rPr lang="es-ES"/>
          <a:t>Anulada en base al GT con Departamentos del 19 de mayo. Los asistentes señalan que hasta donde saben, ya se incluyen clausulas de sostenibilidad social, ambiental y económica. Y que consideran prioritario conocer qué se está haciendo en cada Departamento  en materia de CPDS: 
COMENTARIOS PREVIOS: 
Modificada en base a aportaciones de la sesión del 8 de mayo: “Nos parece más relevante de cara a coherencia de políticas  tendría más sentido modificar requisitos de contratación pública para fomentar el consumo responsable.”</a:t>
        </a:r>
      </a:p>
    </p188:txBody>
  </p188:cm>
  <p188:cm id="{C0CF1CD8-5B06-456C-9947-D7E4DD88CD81}" authorId="{80ABE622-8A76-952A-406E-D29C3D3A3E07}" created="2026-05-17T17:13:26.409">
    <ac:deMkLst xmlns:ac="http://schemas.microsoft.com/office/drawing/2013/main/command">
      <pc:docMk xmlns:pc="http://schemas.microsoft.com/office/powerpoint/2013/main/command"/>
      <pc:sldMk xmlns:pc="http://schemas.microsoft.com/office/powerpoint/2013/main/command" cId="0" sldId="260"/>
      <ac:spMk id="21" creationId="{69C26DE3-7C41-5795-BFE6-89A813C4DCE9}"/>
    </ac:deMkLst>
    <p188:txBody>
      <a:bodyPr/>
      <a:lstStyle/>
      <a:p>
        <a:r>
          <a:rPr lang="es-ES"/>
          <a:t>En línea con las aportaciones de la sesión del 8 de mayo: “P4. Deberían incorporarse otros agentes de cooperación (Empresas / Universidades / Coordinadora Con cada uno de ellos habría que empezar por una reflexión sobre el papel de cada uno en cooperación (Debilidades y fortalezas de cada uno). Según resultados de esta reflexión búsqueda de sinergias”</a:t>
        </a:r>
      </a:p>
    </p188:txBody>
  </p188:cm>
  <p188:cm id="{86F0CBF6-7D34-4237-86A0-FBEEEB39FC36}" authorId="{80ABE622-8A76-952A-406E-D29C3D3A3E07}" created="2026-05-23T21:42:55.761">
    <ac:deMkLst xmlns:ac="http://schemas.microsoft.com/office/drawing/2013/main/command">
      <pc:docMk xmlns:pc="http://schemas.microsoft.com/office/powerpoint/2013/main/command"/>
      <pc:sldMk xmlns:pc="http://schemas.microsoft.com/office/powerpoint/2013/main/command" cId="0" sldId="260"/>
      <ac:spMk id="8" creationId="{FA0C8ACF-5F72-C687-815C-A5CCE0132BDD}"/>
    </ac:deMkLst>
    <p188:txBody>
      <a:bodyPr/>
      <a:lstStyle/>
      <a:p>
        <a:r>
          <a:rPr lang="es-ES"/>
          <a:t>En base a aportaciones del GT con Departamentos del 19 de mayo. </a:t>
        </a:r>
      </a:p>
    </p188:txBody>
  </p188:cm>
  <p188:cm id="{4B5B1DC9-A2BF-4A3E-804F-4D6E0513F658}" authorId="{80ABE622-8A76-952A-406E-D29C3D3A3E07}" created="2026-05-23T21:48:10.626">
    <ac:deMkLst xmlns:ac="http://schemas.microsoft.com/office/drawing/2013/main/command">
      <pc:docMk xmlns:pc="http://schemas.microsoft.com/office/powerpoint/2013/main/command"/>
      <pc:sldMk xmlns:pc="http://schemas.microsoft.com/office/powerpoint/2013/main/command" cId="0" sldId="260"/>
      <ac:spMk id="23" creationId="{06DF47A3-9C2C-1383-0E1A-A0B3E7A5140E}"/>
    </ac:deMkLst>
    <p188:txBody>
      <a:bodyPr/>
      <a:lstStyle/>
      <a:p>
        <a:r>
          <a:rPr lang="es-ES"/>
          <a:t>En base a aportaciones del GT con Departamentos del 19 de mayo. 
VALORAR COMO OTRA OPCION ALTERNATIVA, más económica, ágil y quizá realista: la generación de una batería de intervenciones o cambios que los Departamentos podrían hacer en materia de CPDS. </a:t>
        </a:r>
      </a:p>
    </p188:txBody>
  </p188:cm>
  <p188:cm id="{33701559-7209-44F4-B3E7-EA6CBD0EC3ED}" authorId="{80ABE622-8A76-952A-406E-D29C3D3A3E07}" created="2026-05-24T14:03:52.926">
    <ac:deMkLst xmlns:ac="http://schemas.microsoft.com/office/drawing/2013/main/command">
      <pc:docMk xmlns:pc="http://schemas.microsoft.com/office/powerpoint/2013/main/command"/>
      <pc:sldMk xmlns:pc="http://schemas.microsoft.com/office/powerpoint/2013/main/command" cId="0" sldId="260"/>
      <ac:spMk id="27" creationId="{2B6D1DD2-5DD4-23D5-AC13-150CEC8B0228}"/>
    </ac:deMkLst>
    <p188:txBody>
      <a:bodyPr/>
      <a:lstStyle/>
      <a:p>
        <a:r>
          <a:rPr lang="es-ES"/>
          <a:t>La planteamos en los 3 GT con el resto de agentes y se vio como posible Medida que facilite el dinamismo</a:t>
        </a:r>
      </a:p>
    </p188:txBody>
  </p188:cm>
  <p188:cm id="{331FB6AD-4FFD-41CF-82A8-844D192C9C19}" authorId="{80ABE622-8A76-952A-406E-D29C3D3A3E07}" created="2026-05-24T14:04:22.011">
    <ac:deMkLst xmlns:ac="http://schemas.microsoft.com/office/drawing/2013/main/command">
      <pc:docMk xmlns:pc="http://schemas.microsoft.com/office/powerpoint/2013/main/command"/>
      <pc:sldMk xmlns:pc="http://schemas.microsoft.com/office/powerpoint/2013/main/command" cId="0" sldId="260"/>
      <ac:spMk id="28" creationId="{F8A8B902-6655-5C64-4528-D139BC1985DF}"/>
    </ac:deMkLst>
    <p188:txBody>
      <a:bodyPr/>
      <a:lstStyle/>
      <a:p>
        <a:r>
          <a:rPr lang="es-ES"/>
          <a:t>Derivada del GT con Departamentos del 20 de mayo.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782300" y="1133950"/>
            <a:ext cx="7128200" cy="5669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069175" y="7181675"/>
            <a:ext cx="8553425" cy="68037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1:notes"/>
          <p:cNvSpPr>
            <a:spLocks noGrp="1" noRot="1" noChangeAspect="1"/>
          </p:cNvSpPr>
          <p:nvPr>
            <p:ph type="sldImg" idx="2"/>
          </p:nvPr>
        </p:nvSpPr>
        <p:spPr>
          <a:xfrm>
            <a:off x="-620713" y="0"/>
            <a:ext cx="42418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 name="Google Shape;9;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0" name="Google Shape;10;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a:t>
            </a:fld>
            <a:endParaRPr sz="18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2:notes"/>
          <p:cNvSpPr>
            <a:spLocks noGrp="1" noRot="1" noChangeAspect="1"/>
          </p:cNvSpPr>
          <p:nvPr>
            <p:ph type="sldImg" idx="2"/>
          </p:nvPr>
        </p:nvSpPr>
        <p:spPr>
          <a:xfrm>
            <a:off x="-620713" y="0"/>
            <a:ext cx="42418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7" name="Google Shape;57;p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58" name="Google Shape;58;p2: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a:t>
            </a:fld>
            <a:endParaRPr sz="18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a:spLocks noGrp="1" noRot="1" noChangeAspect="1"/>
          </p:cNvSpPr>
          <p:nvPr>
            <p:ph type="sldImg" idx="2"/>
          </p:nvPr>
        </p:nvSpPr>
        <p:spPr>
          <a:xfrm>
            <a:off x="-620713" y="0"/>
            <a:ext cx="42418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9" name="Google Shape;99;p3: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dirty="0">
              <a:solidFill>
                <a:schemeClr val="dk1"/>
              </a:solidFill>
              <a:latin typeface="Arial"/>
              <a:ea typeface="Arial"/>
              <a:cs typeface="Arial"/>
              <a:sym typeface="Arial"/>
            </a:endParaRPr>
          </a:p>
        </p:txBody>
      </p:sp>
      <p:sp>
        <p:nvSpPr>
          <p:cNvPr id="100" name="Google Shape;100;p3: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3</a:t>
            </a:fld>
            <a:endParaRPr sz="180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4:notes"/>
          <p:cNvSpPr>
            <a:spLocks noGrp="1" noRot="1" noChangeAspect="1"/>
          </p:cNvSpPr>
          <p:nvPr>
            <p:ph type="sldImg" idx="2"/>
          </p:nvPr>
        </p:nvSpPr>
        <p:spPr>
          <a:xfrm>
            <a:off x="-620713" y="0"/>
            <a:ext cx="42418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1" name="Google Shape;151;p4: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52" name="Google Shape;152;p4: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4</a:t>
            </a:fld>
            <a:endParaRPr sz="180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a:spLocks noGrp="1" noRot="1" noChangeAspect="1"/>
          </p:cNvSpPr>
          <p:nvPr>
            <p:ph type="sldImg" idx="2"/>
          </p:nvPr>
        </p:nvSpPr>
        <p:spPr>
          <a:xfrm>
            <a:off x="-620713" y="0"/>
            <a:ext cx="42418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6" name="Google Shape;196;p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dirty="0">
              <a:solidFill>
                <a:schemeClr val="dk1"/>
              </a:solidFill>
              <a:latin typeface="Arial"/>
              <a:ea typeface="Arial"/>
              <a:cs typeface="Arial"/>
              <a:sym typeface="Arial"/>
            </a:endParaRPr>
          </a:p>
        </p:txBody>
      </p:sp>
      <p:sp>
        <p:nvSpPr>
          <p:cNvPr id="197" name="Google Shape;197;p5: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5</a:t>
            </a:fld>
            <a:endParaRPr sz="180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0_0.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1_0.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2_0.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03_0.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04_0.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
        <p:cNvGrpSpPr/>
        <p:nvPr/>
      </p:nvGrpSpPr>
      <p:grpSpPr>
        <a:xfrm>
          <a:off x="0" y="0"/>
          <a:ext cx="0" cy="0"/>
          <a:chOff x="0" y="0"/>
          <a:chExt cx="0" cy="0"/>
        </a:xfrm>
      </p:grpSpPr>
      <p:sp>
        <p:nvSpPr>
          <p:cNvPr id="12" name="Google Shape;12;p1"/>
          <p:cNvSpPr/>
          <p:nvPr/>
        </p:nvSpPr>
        <p:spPr>
          <a:xfrm>
            <a:off x="0" y="0"/>
            <a:ext cx="15119604" cy="4023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 name="Google Shape;13;p1"/>
          <p:cNvSpPr/>
          <p:nvPr/>
        </p:nvSpPr>
        <p:spPr>
          <a:xfrm>
            <a:off x="365760" y="0"/>
            <a:ext cx="14388084" cy="40233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8A99A"/>
              </a:buClr>
              <a:buSzPts val="950"/>
              <a:buFont typeface="Calibri"/>
              <a:buNone/>
            </a:pPr>
            <a:r>
              <a:rPr lang="en-US" sz="950" dirty="0">
                <a:solidFill>
                  <a:srgbClr val="B8A99A"/>
                </a:solidFill>
                <a:latin typeface="Calibri"/>
                <a:ea typeface="Calibri"/>
                <a:cs typeface="Calibri"/>
                <a:sym typeface="Calibri"/>
              </a:rPr>
              <a:t>IV Plan Director de la Cooperación de Navarra  ·  2027–2030</a:t>
            </a:r>
            <a:endParaRPr sz="950" dirty="0">
              <a:solidFill>
                <a:schemeClr val="dk1"/>
              </a:solidFill>
              <a:latin typeface="Calibri"/>
              <a:ea typeface="Calibri"/>
              <a:cs typeface="Calibri"/>
              <a:sym typeface="Calibri"/>
            </a:endParaRPr>
          </a:p>
        </p:txBody>
      </p:sp>
      <p:sp>
        <p:nvSpPr>
          <p:cNvPr id="14" name="Google Shape;14;p1"/>
          <p:cNvSpPr/>
          <p:nvPr/>
        </p:nvSpPr>
        <p:spPr>
          <a:xfrm>
            <a:off x="0" y="402336"/>
            <a:ext cx="15119604" cy="8595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 name="Google Shape;15;p1"/>
          <p:cNvSpPr/>
          <p:nvPr/>
        </p:nvSpPr>
        <p:spPr>
          <a:xfrm>
            <a:off x="274320" y="403016"/>
            <a:ext cx="749808" cy="274320"/>
          </a:xfrm>
          <a:prstGeom prst="roundRect">
            <a:avLst>
              <a:gd name="adj" fmla="val 23333"/>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 name="Google Shape;16;p1"/>
          <p:cNvSpPr/>
          <p:nvPr/>
        </p:nvSpPr>
        <p:spPr>
          <a:xfrm>
            <a:off x="274320" y="375748"/>
            <a:ext cx="749808" cy="27432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1000"/>
              <a:buFont typeface="Calibri"/>
              <a:buNone/>
            </a:pPr>
            <a:r>
              <a:rPr lang="en-US" sz="1000" b="1" dirty="0">
                <a:solidFill>
                  <a:srgbClr val="FFFFFF"/>
                </a:solidFill>
                <a:latin typeface="Calibri"/>
                <a:ea typeface="Calibri"/>
                <a:cs typeface="Calibri"/>
                <a:sym typeface="Calibri"/>
              </a:rPr>
              <a:t>LE1</a:t>
            </a:r>
            <a:endParaRPr sz="1000" dirty="0">
              <a:solidFill>
                <a:schemeClr val="dk1"/>
              </a:solidFill>
              <a:latin typeface="Calibri"/>
              <a:ea typeface="Calibri"/>
              <a:cs typeface="Calibri"/>
              <a:sym typeface="Calibri"/>
            </a:endParaRPr>
          </a:p>
        </p:txBody>
      </p:sp>
      <p:sp>
        <p:nvSpPr>
          <p:cNvPr id="17" name="Google Shape;17;p1"/>
          <p:cNvSpPr/>
          <p:nvPr/>
        </p:nvSpPr>
        <p:spPr>
          <a:xfrm>
            <a:off x="1156474" y="403016"/>
            <a:ext cx="13546836" cy="274320"/>
          </a:xfrm>
          <a:prstGeom prst="rect">
            <a:avLst/>
          </a:prstGeom>
          <a:noFill/>
          <a:ln>
            <a:noFill/>
          </a:ln>
        </p:spPr>
        <p:txBody>
          <a:bodyPr spcFirstLastPara="1" wrap="square" lIns="0" tIns="0" rIns="0" bIns="0" anchor="ctr" anchorCtr="0">
            <a:noAutofit/>
          </a:bodyPr>
          <a:lstStyle/>
          <a:p>
            <a:pPr>
              <a:buClr>
                <a:srgbClr val="FFFFFF"/>
              </a:buClr>
              <a:buSzPts val="1300"/>
            </a:pPr>
            <a:r>
              <a:rPr lang="es-ES" sz="1300" b="1" noProof="0" dirty="0">
                <a:solidFill>
                  <a:schemeClr val="accent1"/>
                </a:solidFill>
                <a:latin typeface="Calibri"/>
                <a:ea typeface="Calibri"/>
                <a:cs typeface="Calibri"/>
                <a:sym typeface="Calibri"/>
              </a:rPr>
              <a:t>REFORMUALDA. </a:t>
            </a:r>
            <a:r>
              <a:rPr lang="es-ES" sz="1300" b="1" noProof="0" dirty="0">
                <a:solidFill>
                  <a:srgbClr val="FFFFFF"/>
                </a:solidFill>
                <a:latin typeface="Calibri"/>
                <a:ea typeface="Calibri"/>
                <a:cs typeface="Calibri"/>
                <a:sym typeface="Calibri"/>
              </a:rPr>
              <a:t>Procesos de Desarrollo: Cooperación económica y cooperación técnica</a:t>
            </a:r>
            <a:r>
              <a:rPr lang="es-ES" sz="1300" b="1" dirty="0">
                <a:solidFill>
                  <a:srgbClr val="FFFFFF"/>
                </a:solidFill>
                <a:latin typeface="Calibri"/>
                <a:ea typeface="Calibri"/>
                <a:cs typeface="Calibri"/>
                <a:sym typeface="Calibri"/>
              </a:rPr>
              <a:t>.</a:t>
            </a:r>
            <a:endParaRPr lang="es-ES" sz="1300" dirty="0">
              <a:solidFill>
                <a:schemeClr val="dk1"/>
              </a:solidFill>
              <a:latin typeface="Calibri"/>
              <a:ea typeface="Calibri"/>
              <a:cs typeface="Calibri"/>
              <a:sym typeface="Calibri"/>
            </a:endParaRPr>
          </a:p>
        </p:txBody>
      </p:sp>
      <p:sp>
        <p:nvSpPr>
          <p:cNvPr id="18" name="Google Shape;18;p1"/>
          <p:cNvSpPr/>
          <p:nvPr/>
        </p:nvSpPr>
        <p:spPr>
          <a:xfrm>
            <a:off x="365760" y="1444752"/>
            <a:ext cx="14388084"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 name="Google Shape;19;p1"/>
          <p:cNvSpPr/>
          <p:nvPr/>
        </p:nvSpPr>
        <p:spPr>
          <a:xfrm>
            <a:off x="365760" y="1444752"/>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 name="Google Shape;20;p1"/>
          <p:cNvSpPr/>
          <p:nvPr/>
        </p:nvSpPr>
        <p:spPr>
          <a:xfrm>
            <a:off x="512064" y="1444752"/>
            <a:ext cx="1422349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n-US" sz="980" b="1" dirty="0">
                <a:solidFill>
                  <a:srgbClr val="5C3D1E"/>
                </a:solidFill>
                <a:latin typeface="Calibri"/>
                <a:ea typeface="Calibri"/>
                <a:cs typeface="Calibri"/>
                <a:sym typeface="Calibri"/>
              </a:rPr>
              <a:t>OE 1.1. · </a:t>
            </a:r>
            <a:r>
              <a:rPr lang="en-US" sz="980" b="1" dirty="0" err="1">
                <a:solidFill>
                  <a:srgbClr val="5C3D1E"/>
                </a:solidFill>
                <a:latin typeface="Calibri"/>
                <a:ea typeface="Calibri"/>
                <a:cs typeface="Calibri"/>
                <a:sym typeface="Calibri"/>
              </a:rPr>
              <a:t>Mejorar</a:t>
            </a:r>
            <a:r>
              <a:rPr lang="en-US" sz="980" b="1" dirty="0">
                <a:solidFill>
                  <a:srgbClr val="5C3D1E"/>
                </a:solidFill>
                <a:latin typeface="Calibri"/>
                <a:ea typeface="Calibri"/>
                <a:cs typeface="Calibri"/>
                <a:sym typeface="Calibri"/>
              </a:rPr>
              <a:t> la </a:t>
            </a:r>
            <a:r>
              <a:rPr lang="en-US" sz="980" b="1" dirty="0" err="1">
                <a:solidFill>
                  <a:srgbClr val="5C3D1E"/>
                </a:solidFill>
                <a:latin typeface="Calibri"/>
                <a:ea typeface="Calibri"/>
                <a:cs typeface="Calibri"/>
                <a:sym typeface="Calibri"/>
              </a:rPr>
              <a:t>adecuación</a:t>
            </a:r>
            <a:r>
              <a:rPr lang="en-US" sz="980" b="1" dirty="0">
                <a:solidFill>
                  <a:srgbClr val="5C3D1E"/>
                </a:solidFill>
                <a:latin typeface="Calibri"/>
                <a:ea typeface="Calibri"/>
                <a:cs typeface="Calibri"/>
                <a:sym typeface="Calibri"/>
              </a:rPr>
              <a:t> de la </a:t>
            </a:r>
            <a:r>
              <a:rPr lang="en-US" sz="980" b="1" dirty="0" err="1">
                <a:solidFill>
                  <a:srgbClr val="5C3D1E"/>
                </a:solidFill>
                <a:latin typeface="Calibri"/>
                <a:ea typeface="Calibri"/>
                <a:cs typeface="Calibri"/>
                <a:sym typeface="Calibri"/>
              </a:rPr>
              <a:t>cooperación</a:t>
            </a:r>
            <a:r>
              <a:rPr lang="en-US" sz="980" b="1" dirty="0">
                <a:solidFill>
                  <a:srgbClr val="5C3D1E"/>
                </a:solidFill>
                <a:latin typeface="Calibri"/>
                <a:ea typeface="Calibri"/>
                <a:cs typeface="Calibri"/>
                <a:sym typeface="Calibri"/>
              </a:rPr>
              <a:t> </a:t>
            </a:r>
            <a:r>
              <a:rPr lang="en-US" sz="980" b="1" dirty="0" err="1">
                <a:solidFill>
                  <a:srgbClr val="5C3D1E"/>
                </a:solidFill>
                <a:latin typeface="Calibri"/>
                <a:ea typeface="Calibri"/>
                <a:cs typeface="Calibri"/>
                <a:sym typeface="Calibri"/>
              </a:rPr>
              <a:t>económica</a:t>
            </a:r>
            <a:r>
              <a:rPr lang="en-US" sz="980" b="1" dirty="0">
                <a:solidFill>
                  <a:srgbClr val="5C3D1E"/>
                </a:solidFill>
                <a:latin typeface="Calibri"/>
                <a:ea typeface="Calibri"/>
                <a:cs typeface="Calibri"/>
                <a:sym typeface="Calibri"/>
              </a:rPr>
              <a:t> al nuevo </a:t>
            </a:r>
            <a:r>
              <a:rPr lang="en-US" sz="980" b="1" dirty="0" err="1">
                <a:solidFill>
                  <a:srgbClr val="5C3D1E"/>
                </a:solidFill>
                <a:latin typeface="Calibri"/>
                <a:ea typeface="Calibri"/>
                <a:cs typeface="Calibri"/>
                <a:sym typeface="Calibri"/>
              </a:rPr>
              <a:t>conetxto</a:t>
            </a:r>
            <a:r>
              <a:rPr lang="en-US" sz="980" b="1" dirty="0">
                <a:solidFill>
                  <a:srgbClr val="5C3D1E"/>
                </a:solidFill>
                <a:latin typeface="Calibri"/>
                <a:ea typeface="Calibri"/>
                <a:cs typeface="Calibri"/>
                <a:sym typeface="Calibri"/>
              </a:rPr>
              <a:t> </a:t>
            </a:r>
            <a:r>
              <a:rPr lang="en-US" sz="980" b="1" dirty="0" err="1">
                <a:solidFill>
                  <a:srgbClr val="5C3D1E"/>
                </a:solidFill>
                <a:latin typeface="Calibri"/>
                <a:ea typeface="Calibri"/>
                <a:cs typeface="Calibri"/>
                <a:sym typeface="Calibri"/>
              </a:rPr>
              <a:t>internacional</a:t>
            </a:r>
            <a:endParaRPr sz="980" dirty="0">
              <a:solidFill>
                <a:srgbClr val="FF0000"/>
              </a:solidFill>
              <a:latin typeface="Calibri"/>
              <a:ea typeface="Calibri"/>
              <a:cs typeface="Calibri"/>
              <a:sym typeface="Calibri"/>
            </a:endParaRPr>
          </a:p>
        </p:txBody>
      </p:sp>
      <p:sp>
        <p:nvSpPr>
          <p:cNvPr id="21" name="Google Shape;21;p1"/>
          <p:cNvSpPr/>
          <p:nvPr/>
        </p:nvSpPr>
        <p:spPr>
          <a:xfrm>
            <a:off x="365760" y="1828800"/>
            <a:ext cx="14388084" cy="1792224"/>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 name="Google Shape;22;p1"/>
          <p:cNvSpPr/>
          <p:nvPr/>
        </p:nvSpPr>
        <p:spPr>
          <a:xfrm>
            <a:off x="365760" y="1828800"/>
            <a:ext cx="54864" cy="179222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3" name="Google Shape;23;p1"/>
          <p:cNvSpPr/>
          <p:nvPr/>
        </p:nvSpPr>
        <p:spPr>
          <a:xfrm>
            <a:off x="484632" y="1947672"/>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 name="Google Shape;24;p1"/>
          <p:cNvSpPr/>
          <p:nvPr/>
        </p:nvSpPr>
        <p:spPr>
          <a:xfrm>
            <a:off x="484632" y="1947672"/>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P1</a:t>
            </a:r>
            <a:endParaRPr sz="850">
              <a:solidFill>
                <a:schemeClr val="dk1"/>
              </a:solidFill>
              <a:latin typeface="Calibri"/>
              <a:ea typeface="Calibri"/>
              <a:cs typeface="Calibri"/>
              <a:sym typeface="Calibri"/>
            </a:endParaRPr>
          </a:p>
        </p:txBody>
      </p:sp>
      <p:sp>
        <p:nvSpPr>
          <p:cNvPr id="25" name="Google Shape;25;p1"/>
          <p:cNvSpPr/>
          <p:nvPr/>
        </p:nvSpPr>
        <p:spPr>
          <a:xfrm>
            <a:off x="877824" y="1911096"/>
            <a:ext cx="13748100" cy="240859"/>
          </a:xfrm>
          <a:prstGeom prst="rect">
            <a:avLst/>
          </a:prstGeom>
          <a:noFill/>
          <a:ln>
            <a:noFill/>
          </a:ln>
        </p:spPr>
        <p:txBody>
          <a:bodyPr spcFirstLastPara="1" wrap="square" lIns="0" tIns="0" rIns="0" bIns="0" anchor="t" anchorCtr="0">
            <a:noAutofit/>
          </a:bodyPr>
          <a:lstStyle/>
          <a:p>
            <a:pPr lvl="0">
              <a:buClr>
                <a:srgbClr val="5C3D1E"/>
              </a:buClr>
              <a:buSzPts val="1150"/>
            </a:pPr>
            <a:r>
              <a:rPr lang="es-ES" sz="1150" b="1" noProof="0" dirty="0">
                <a:solidFill>
                  <a:schemeClr val="accent1"/>
                </a:solidFill>
                <a:latin typeface="Calibri"/>
                <a:ea typeface="Calibri"/>
                <a:cs typeface="Calibri"/>
                <a:sym typeface="Calibri"/>
              </a:rPr>
              <a:t>NUEVO. </a:t>
            </a:r>
            <a:r>
              <a:rPr lang="es-ES" sz="1150" b="1" noProof="0" dirty="0">
                <a:solidFill>
                  <a:srgbClr val="5C3D1E"/>
                </a:solidFill>
                <a:latin typeface="Calibri"/>
                <a:ea typeface="Calibri"/>
                <a:cs typeface="Calibri"/>
                <a:sym typeface="Calibri"/>
              </a:rPr>
              <a:t>Actuación</a:t>
            </a:r>
            <a:r>
              <a:rPr lang="es-ES" sz="1150" b="1" dirty="0">
                <a:solidFill>
                  <a:srgbClr val="5C3D1E"/>
                </a:solidFill>
                <a:latin typeface="Calibri"/>
                <a:ea typeface="Calibri"/>
                <a:cs typeface="Calibri"/>
              </a:rPr>
              <a:t> estratégica en un contexto global cambiante e incierto</a:t>
            </a:r>
            <a:r>
              <a:rPr lang="es-ES" sz="1150" b="1" noProof="0" dirty="0">
                <a:solidFill>
                  <a:srgbClr val="5C3D1E"/>
                </a:solidFill>
                <a:latin typeface="Calibri"/>
                <a:ea typeface="Calibri"/>
                <a:cs typeface="Calibri"/>
                <a:sym typeface="Calibri"/>
              </a:rPr>
              <a:t>. </a:t>
            </a:r>
            <a:endParaRPr lang="es-ES" sz="1150" noProof="0" dirty="0">
              <a:solidFill>
                <a:srgbClr val="FF0000"/>
              </a:solidFill>
              <a:latin typeface="Calibri"/>
              <a:ea typeface="Calibri"/>
              <a:cs typeface="Calibri"/>
              <a:sym typeface="Calibri"/>
            </a:endParaRPr>
          </a:p>
        </p:txBody>
      </p:sp>
      <p:sp>
        <p:nvSpPr>
          <p:cNvPr id="26" name="Google Shape;26;p1"/>
          <p:cNvSpPr/>
          <p:nvPr/>
        </p:nvSpPr>
        <p:spPr>
          <a:xfrm>
            <a:off x="847668" y="2246536"/>
            <a:ext cx="13748004" cy="365335"/>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Redefinir</a:t>
            </a:r>
            <a:r>
              <a:rPr lang="es-ES" sz="1050" noProof="0" dirty="0">
                <a:solidFill>
                  <a:srgbClr val="4A5568"/>
                </a:solidFill>
                <a:latin typeface="Calibri"/>
                <a:ea typeface="Calibri"/>
                <a:cs typeface="Calibri"/>
                <a:sym typeface="Calibri"/>
              </a:rPr>
              <a:t> </a:t>
            </a:r>
            <a:r>
              <a:rPr lang="es-ES" sz="1050" dirty="0">
                <a:solidFill>
                  <a:srgbClr val="4A5568"/>
                </a:solidFill>
                <a:latin typeface="Calibri"/>
                <a:ea typeface="Calibri"/>
                <a:cs typeface="Calibri"/>
                <a:sym typeface="Calibri"/>
              </a:rPr>
              <a:t>en </a:t>
            </a:r>
            <a:r>
              <a:rPr lang="es-ES" sz="1050" noProof="0" dirty="0">
                <a:solidFill>
                  <a:srgbClr val="4A5568"/>
                </a:solidFill>
                <a:latin typeface="Calibri"/>
                <a:ea typeface="Calibri"/>
                <a:cs typeface="Calibri"/>
                <a:sym typeface="Calibri"/>
              </a:rPr>
              <a:t>todas las convocatorias de cooperación económica, los baremos de los criterios de valoración vinculados a la especialización geográfica, adaptándolos a la apertura geográfica de este IV PDCN, y estableciendo criterios de discriminación positiva hacia los países PMA.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39" name="Google Shape;39;p1"/>
          <p:cNvSpPr/>
          <p:nvPr/>
        </p:nvSpPr>
        <p:spPr>
          <a:xfrm>
            <a:off x="406491" y="3798946"/>
            <a:ext cx="14306368" cy="368026"/>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1"/>
          <p:cNvSpPr/>
          <p:nvPr/>
        </p:nvSpPr>
        <p:spPr>
          <a:xfrm>
            <a:off x="365760" y="3797178"/>
            <a:ext cx="45719" cy="368026"/>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1"/>
          <p:cNvSpPr/>
          <p:nvPr/>
        </p:nvSpPr>
        <p:spPr>
          <a:xfrm>
            <a:off x="519768" y="3780683"/>
            <a:ext cx="13387011"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a:solidFill>
                  <a:srgbClr val="5C3D1E"/>
                </a:solidFill>
                <a:latin typeface="Calibri"/>
                <a:ea typeface="Calibri"/>
                <a:cs typeface="Calibri"/>
                <a:sym typeface="Calibri"/>
              </a:rPr>
              <a:t>OE 1.2. </a:t>
            </a:r>
            <a:r>
              <a:rPr lang="es-ES" sz="980" b="1" noProof="0" dirty="0">
                <a:solidFill>
                  <a:srgbClr val="5C3D1E"/>
                </a:solidFill>
                <a:latin typeface="Calibri"/>
                <a:ea typeface="Calibri"/>
                <a:cs typeface="Calibri"/>
                <a:sym typeface="Calibri"/>
              </a:rPr>
              <a:t>·</a:t>
            </a:r>
            <a:r>
              <a:rPr lang="es-ES" sz="980" b="1" noProof="0" dirty="0">
                <a:solidFill>
                  <a:schemeClr val="accent1"/>
                </a:solidFill>
                <a:latin typeface="Calibri"/>
                <a:ea typeface="Calibri"/>
                <a:cs typeface="Calibri"/>
                <a:sym typeface="Calibri"/>
              </a:rPr>
              <a:t> REFORMULADO / MATIZADO </a:t>
            </a:r>
            <a:r>
              <a:rPr lang="es-ES" sz="980" b="1" noProof="0" dirty="0">
                <a:solidFill>
                  <a:srgbClr val="5C3D1E"/>
                </a:solidFill>
                <a:latin typeface="Calibri"/>
                <a:ea typeface="Calibri"/>
                <a:cs typeface="Calibri"/>
                <a:sym typeface="Calibri"/>
              </a:rPr>
              <a:t>Mejorar la </a:t>
            </a:r>
            <a:r>
              <a:rPr lang="es-ES" sz="980" b="1" noProof="0" dirty="0">
                <a:solidFill>
                  <a:schemeClr val="accent1"/>
                </a:solidFill>
                <a:latin typeface="Calibri"/>
                <a:ea typeface="Calibri"/>
                <a:cs typeface="Calibri"/>
                <a:sym typeface="Calibri"/>
              </a:rPr>
              <a:t>adecuación</a:t>
            </a:r>
            <a:r>
              <a:rPr lang="es-ES" sz="980" b="1" dirty="0">
                <a:solidFill>
                  <a:schemeClr val="accent1"/>
                </a:solidFill>
                <a:latin typeface="Calibri"/>
                <a:ea typeface="Calibri"/>
                <a:cs typeface="Calibri"/>
                <a:sym typeface="Calibri"/>
              </a:rPr>
              <a:t>,</a:t>
            </a:r>
            <a:r>
              <a:rPr lang="es-ES" sz="980" b="1" noProof="0" dirty="0">
                <a:solidFill>
                  <a:schemeClr val="accent1"/>
                </a:solidFill>
                <a:latin typeface="Calibri"/>
                <a:ea typeface="Calibri"/>
                <a:cs typeface="Calibri"/>
                <a:sym typeface="Calibri"/>
              </a:rPr>
              <a:t> </a:t>
            </a:r>
            <a:r>
              <a:rPr lang="es-ES" sz="980" b="1" dirty="0">
                <a:solidFill>
                  <a:schemeClr val="accent1"/>
                </a:solidFill>
                <a:latin typeface="Calibri"/>
                <a:ea typeface="Calibri"/>
                <a:cs typeface="Calibri"/>
                <a:sym typeface="Calibri"/>
              </a:rPr>
              <a:t>coherencia </a:t>
            </a:r>
            <a:r>
              <a:rPr lang="es-ES" sz="980" b="1" noProof="0" dirty="0">
                <a:solidFill>
                  <a:srgbClr val="5C3D1E"/>
                </a:solidFill>
                <a:latin typeface="Calibri"/>
                <a:ea typeface="Calibri"/>
                <a:cs typeface="Calibri"/>
                <a:sym typeface="Calibri"/>
              </a:rPr>
              <a:t>y eficiencia de los instrumentos de cooperación económica y técnica del Gobierno de Navarra, revisados y adaptados a las necesidades de la cooperación navarra</a:t>
            </a:r>
            <a:endParaRPr lang="es-ES" sz="980" noProof="0" dirty="0">
              <a:solidFill>
                <a:schemeClr val="dk1"/>
              </a:solidFill>
              <a:latin typeface="Calibri"/>
              <a:ea typeface="Calibri"/>
              <a:cs typeface="Calibri"/>
              <a:sym typeface="Calibri"/>
            </a:endParaRPr>
          </a:p>
        </p:txBody>
      </p:sp>
      <p:sp>
        <p:nvSpPr>
          <p:cNvPr id="45" name="Google Shape;45;p1"/>
          <p:cNvSpPr/>
          <p:nvPr/>
        </p:nvSpPr>
        <p:spPr>
          <a:xfrm>
            <a:off x="484632" y="710488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P3</a:t>
            </a:r>
            <a:endParaRPr sz="850">
              <a:solidFill>
                <a:schemeClr val="dk1"/>
              </a:solidFill>
              <a:latin typeface="Calibri"/>
              <a:ea typeface="Calibri"/>
              <a:cs typeface="Calibri"/>
              <a:sym typeface="Calibri"/>
            </a:endParaRPr>
          </a:p>
        </p:txBody>
      </p:sp>
      <p:sp>
        <p:nvSpPr>
          <p:cNvPr id="48" name="Google Shape;48;p1"/>
          <p:cNvSpPr/>
          <p:nvPr/>
        </p:nvSpPr>
        <p:spPr>
          <a:xfrm>
            <a:off x="420624" y="4242359"/>
            <a:ext cx="14282686" cy="4471032"/>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1"/>
          <p:cNvSpPr/>
          <p:nvPr/>
        </p:nvSpPr>
        <p:spPr>
          <a:xfrm>
            <a:off x="362898" y="4240591"/>
            <a:ext cx="53197" cy="4462597"/>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1"/>
          <p:cNvSpPr/>
          <p:nvPr/>
        </p:nvSpPr>
        <p:spPr>
          <a:xfrm>
            <a:off x="518484" y="4415731"/>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1"/>
          <p:cNvSpPr/>
          <p:nvPr/>
        </p:nvSpPr>
        <p:spPr>
          <a:xfrm>
            <a:off x="540071" y="4389741"/>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P2</a:t>
            </a:r>
            <a:endParaRPr sz="850" dirty="0">
              <a:solidFill>
                <a:schemeClr val="dk1"/>
              </a:solidFill>
              <a:latin typeface="Calibri"/>
              <a:ea typeface="Calibri"/>
              <a:cs typeface="Calibri"/>
              <a:sym typeface="Calibri"/>
            </a:endParaRPr>
          </a:p>
        </p:txBody>
      </p:sp>
      <p:sp>
        <p:nvSpPr>
          <p:cNvPr id="52" name="Google Shape;52;p1"/>
          <p:cNvSpPr/>
          <p:nvPr/>
        </p:nvSpPr>
        <p:spPr>
          <a:xfrm>
            <a:off x="988702" y="4437934"/>
            <a:ext cx="6444300" cy="347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Revisión y mejora de los instrumentos de cooperación</a:t>
            </a:r>
            <a:endParaRPr lang="es-ES" sz="1150" noProof="0" dirty="0">
              <a:solidFill>
                <a:schemeClr val="dk1"/>
              </a:solidFill>
              <a:latin typeface="Calibri"/>
              <a:ea typeface="Calibri"/>
              <a:cs typeface="Calibri"/>
              <a:sym typeface="Calibri"/>
            </a:endParaRPr>
          </a:p>
        </p:txBody>
      </p:sp>
      <p:sp>
        <p:nvSpPr>
          <p:cNvPr id="53" name="Google Shape;53;p1"/>
          <p:cNvSpPr/>
          <p:nvPr/>
        </p:nvSpPr>
        <p:spPr>
          <a:xfrm>
            <a:off x="790809" y="4927098"/>
            <a:ext cx="13830301" cy="300955"/>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REFORMULADA / MATIZADA </a:t>
            </a:r>
            <a:r>
              <a:rPr lang="es-ES" sz="1050" dirty="0">
                <a:solidFill>
                  <a:schemeClr val="dk1"/>
                </a:solidFill>
                <a:latin typeface="Calibri"/>
                <a:ea typeface="Calibri"/>
                <a:cs typeface="Calibri"/>
                <a:sym typeface="Calibri"/>
              </a:rPr>
              <a:t>Debatir la pertinencia de considerar a futuro el instrumento de Estrategias Mixtas, pendiente desde el III PDCN, estableciendo su objeto, </a:t>
            </a:r>
            <a:r>
              <a:rPr lang="es-ES" sz="1050" dirty="0">
                <a:solidFill>
                  <a:schemeClr val="accent1"/>
                </a:solidFill>
                <a:latin typeface="Calibri"/>
                <a:ea typeface="Calibri"/>
                <a:cs typeface="Calibri"/>
                <a:sym typeface="Calibri"/>
              </a:rPr>
              <a:t>valor añadido, contexto para su puesta en marcha, criterios de acceso </a:t>
            </a:r>
            <a:r>
              <a:rPr lang="es-ES" sz="1050" dirty="0">
                <a:solidFill>
                  <a:schemeClr val="dk1"/>
                </a:solidFill>
                <a:latin typeface="Calibri"/>
                <a:ea typeface="Calibri"/>
                <a:cs typeface="Calibri"/>
                <a:sym typeface="Calibri"/>
              </a:rPr>
              <a:t>, duración, dotación económica y procedimiento de concurrencia.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sym typeface="Calibri"/>
            </a:endParaRPr>
          </a:p>
        </p:txBody>
      </p:sp>
      <p:sp>
        <p:nvSpPr>
          <p:cNvPr id="54" name="Google Shape;54;p1"/>
          <p:cNvSpPr/>
          <p:nvPr/>
        </p:nvSpPr>
        <p:spPr>
          <a:xfrm>
            <a:off x="14662404" y="10399471"/>
            <a:ext cx="320040" cy="21945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B8A99A"/>
              </a:buClr>
              <a:buSzPts val="850"/>
              <a:buFont typeface="Calibri"/>
              <a:buNone/>
            </a:pPr>
            <a:r>
              <a:rPr lang="en-US" sz="850">
                <a:solidFill>
                  <a:srgbClr val="B8A99A"/>
                </a:solidFill>
                <a:latin typeface="Calibri"/>
                <a:ea typeface="Calibri"/>
                <a:cs typeface="Calibri"/>
                <a:sym typeface="Calibri"/>
              </a:rPr>
              <a:t>2</a:t>
            </a:r>
            <a:endParaRPr sz="850">
              <a:solidFill>
                <a:schemeClr val="dk1"/>
              </a:solidFill>
              <a:latin typeface="Calibri"/>
              <a:ea typeface="Calibri"/>
              <a:cs typeface="Calibri"/>
              <a:sym typeface="Calibri"/>
            </a:endParaRPr>
          </a:p>
        </p:txBody>
      </p:sp>
      <p:sp>
        <p:nvSpPr>
          <p:cNvPr id="4" name="Google Shape;35;p1">
            <a:extLst>
              <a:ext uri="{FF2B5EF4-FFF2-40B4-BE49-F238E27FC236}">
                <a16:creationId xmlns:a16="http://schemas.microsoft.com/office/drawing/2014/main" id="{6B831674-010C-3B49-15A5-684130FE6417}"/>
              </a:ext>
            </a:extLst>
          </p:cNvPr>
          <p:cNvSpPr/>
          <p:nvPr/>
        </p:nvSpPr>
        <p:spPr>
          <a:xfrm>
            <a:off x="827580" y="2924729"/>
            <a:ext cx="13848588" cy="256907"/>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sym typeface="Calibri"/>
              </a:rPr>
              <a:t>SIN OBJECIONES. </a:t>
            </a:r>
            <a:r>
              <a:rPr lang="es-ES" sz="1050" dirty="0">
                <a:solidFill>
                  <a:srgbClr val="4A5568"/>
                </a:solidFill>
                <a:latin typeface="Calibri"/>
                <a:ea typeface="Calibri"/>
                <a:cs typeface="Calibri"/>
                <a:sym typeface="Calibri"/>
              </a:rPr>
              <a:t>Incluir en las microacciones, ayudas exploratorias para que las ONGD navarras puedan realizar visitas de prospección a países PMA, con el objetivo de identificar socios locales y viabilizar futuros proyectos de mayor envergadura en el continente.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5" name="Google Shape;35;p1">
            <a:extLst>
              <a:ext uri="{FF2B5EF4-FFF2-40B4-BE49-F238E27FC236}">
                <a16:creationId xmlns:a16="http://schemas.microsoft.com/office/drawing/2014/main" id="{13991F06-E339-84BB-AD70-013F72B986DE}"/>
              </a:ext>
            </a:extLst>
          </p:cNvPr>
          <p:cNvSpPr/>
          <p:nvPr/>
        </p:nvSpPr>
        <p:spPr>
          <a:xfrm>
            <a:off x="813816" y="3276547"/>
            <a:ext cx="13921740" cy="235095"/>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noProof="0" dirty="0">
                <a:solidFill>
                  <a:schemeClr val="accent1"/>
                </a:solidFill>
                <a:latin typeface="Calibri"/>
                <a:ea typeface="Calibri"/>
                <a:cs typeface="Calibri"/>
                <a:sym typeface="Calibri"/>
              </a:rPr>
              <a:t>REFORMULADA / MATIZADA</a:t>
            </a:r>
            <a:r>
              <a:rPr lang="es-ES" sz="1050" noProof="0" dirty="0">
                <a:solidFill>
                  <a:schemeClr val="dk1"/>
                </a:solidFill>
                <a:latin typeface="Calibri"/>
                <a:ea typeface="Calibri"/>
                <a:cs typeface="Calibri"/>
                <a:sym typeface="Calibri"/>
              </a:rPr>
              <a:t>. </a:t>
            </a:r>
            <a:r>
              <a:rPr lang="es-ES" sz="1050" dirty="0">
                <a:solidFill>
                  <a:srgbClr val="4A5568"/>
                </a:solidFill>
                <a:latin typeface="Calibri"/>
                <a:ea typeface="Calibri"/>
                <a:cs typeface="Calibri"/>
                <a:sym typeface="Calibri"/>
              </a:rPr>
              <a:t>Realizar al menos un viaje técnico de seguimiento anual a proyectos en países PMA, por parte del equipo de la Sección,</a:t>
            </a:r>
            <a:r>
              <a:rPr lang="es-ES" sz="1050" noProof="0" dirty="0">
                <a:solidFill>
                  <a:schemeClr val="dk1"/>
                </a:solidFill>
                <a:latin typeface="Calibri"/>
                <a:ea typeface="Calibri"/>
                <a:cs typeface="Calibri"/>
                <a:sym typeface="Calibri"/>
              </a:rPr>
              <a:t> </a:t>
            </a:r>
            <a:r>
              <a:rPr lang="es-ES" sz="1050" noProof="0" dirty="0">
                <a:solidFill>
                  <a:schemeClr val="accent1"/>
                </a:solidFill>
                <a:latin typeface="Calibri"/>
                <a:ea typeface="Calibri"/>
                <a:cs typeface="Calibri"/>
                <a:sym typeface="Calibri"/>
              </a:rPr>
              <a:t>para abrir vías </a:t>
            </a:r>
            <a:r>
              <a:rPr lang="es-ES" sz="1050" dirty="0">
                <a:solidFill>
                  <a:srgbClr val="4A5568"/>
                </a:solidFill>
                <a:latin typeface="Calibri"/>
                <a:ea typeface="Calibri"/>
                <a:cs typeface="Calibri"/>
                <a:sym typeface="Calibri"/>
              </a:rPr>
              <a:t>y apoyar a las ONGD navarras en </a:t>
            </a:r>
            <a:r>
              <a:rPr lang="es-ES" sz="1050" noProof="0" dirty="0">
                <a:solidFill>
                  <a:schemeClr val="accent1"/>
                </a:solidFill>
                <a:latin typeface="Calibri"/>
                <a:ea typeface="Calibri"/>
                <a:cs typeface="Calibri"/>
                <a:sym typeface="Calibri"/>
              </a:rPr>
              <a:t>su trabajo actual o futuro </a:t>
            </a:r>
            <a:r>
              <a:rPr lang="es-ES" sz="1050" dirty="0">
                <a:solidFill>
                  <a:srgbClr val="4A5568"/>
                </a:solidFill>
                <a:latin typeface="Calibri"/>
                <a:ea typeface="Calibri"/>
                <a:cs typeface="Calibri"/>
                <a:sym typeface="Calibri"/>
              </a:rPr>
              <a:t>sobre el terreno: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1" name="Google Shape;53;p1">
            <a:extLst>
              <a:ext uri="{FF2B5EF4-FFF2-40B4-BE49-F238E27FC236}">
                <a16:creationId xmlns:a16="http://schemas.microsoft.com/office/drawing/2014/main" id="{57DE239A-96B1-62C4-EF97-4330970EF9F0}"/>
              </a:ext>
            </a:extLst>
          </p:cNvPr>
          <p:cNvSpPr/>
          <p:nvPr/>
        </p:nvSpPr>
        <p:spPr>
          <a:xfrm>
            <a:off x="794165" y="5355938"/>
            <a:ext cx="13830301" cy="34349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REFORMULADA / MATIZADA. </a:t>
            </a:r>
            <a:r>
              <a:rPr lang="es-ES" sz="1050" dirty="0">
                <a:solidFill>
                  <a:schemeClr val="dk1"/>
                </a:solidFill>
                <a:latin typeface="Calibri"/>
                <a:ea typeface="Calibri"/>
                <a:cs typeface="Calibri"/>
                <a:sym typeface="Calibri"/>
              </a:rPr>
              <a:t>Revisar y debatir la definición y el alcance de la cooperación técnica, </a:t>
            </a:r>
            <a:r>
              <a:rPr lang="es-ES" sz="1050" dirty="0">
                <a:solidFill>
                  <a:schemeClr val="accent1"/>
                </a:solidFill>
                <a:latin typeface="Calibri"/>
                <a:ea typeface="Calibri"/>
                <a:cs typeface="Calibri"/>
                <a:sym typeface="Calibri"/>
              </a:rPr>
              <a:t>asegurando que en el segundo año de vigencia del IV PDCN se pueda incluir una adenda con la nueva conceptualización, alcance y contenido dado.</a:t>
            </a:r>
            <a:r>
              <a:rPr lang="es-ES" sz="1050" b="1" dirty="0">
                <a:solidFill>
                  <a:srgbClr val="5C3D1E"/>
                </a:solidFill>
                <a:latin typeface="Calibri"/>
                <a:ea typeface="Calibri"/>
                <a:cs typeface="Calibri"/>
              </a:rPr>
              <a:t> : </a:t>
            </a:r>
            <a:endParaRPr lang="es-ES" sz="1050" dirty="0">
              <a:solidFill>
                <a:schemeClr val="accent1"/>
              </a:solidFill>
              <a:latin typeface="Calibri"/>
              <a:ea typeface="Calibri"/>
              <a:cs typeface="Calibri"/>
              <a:sym typeface="Calibri"/>
            </a:endParaRPr>
          </a:p>
        </p:txBody>
      </p:sp>
      <p:sp>
        <p:nvSpPr>
          <p:cNvPr id="55" name="Google Shape;53;p1">
            <a:extLst>
              <a:ext uri="{FF2B5EF4-FFF2-40B4-BE49-F238E27FC236}">
                <a16:creationId xmlns:a16="http://schemas.microsoft.com/office/drawing/2014/main" id="{69920AF4-5E58-E0AB-FE87-68CFC49BA977}"/>
              </a:ext>
            </a:extLst>
          </p:cNvPr>
          <p:cNvSpPr/>
          <p:nvPr/>
        </p:nvSpPr>
        <p:spPr>
          <a:xfrm>
            <a:off x="740664" y="8337431"/>
            <a:ext cx="13885164" cy="283811"/>
          </a:xfrm>
          <a:prstGeom prst="rect">
            <a:avLst/>
          </a:prstGeom>
          <a:noFill/>
          <a:ln>
            <a:noFill/>
          </a:ln>
        </p:spPr>
        <p:txBody>
          <a:bodyPr spcFirstLastPara="1" wrap="square" lIns="0" tIns="0" rIns="0" bIns="0" anchor="t" anchorCtr="0">
            <a:noAutofit/>
          </a:bodyPr>
          <a:lstStyle/>
          <a:p>
            <a:pPr marL="114300" marR="0" lvl="0" indent="-114300" algn="l" rtl="0">
              <a:spcBef>
                <a:spcPts val="300"/>
              </a:spcBef>
              <a:spcAft>
                <a:spcPts val="0"/>
              </a:spcAft>
              <a:buClr>
                <a:srgbClr val="4A5568"/>
              </a:buClr>
              <a:buSzPts val="1050"/>
              <a:buFont typeface="Calibri"/>
              <a:buChar char="–"/>
            </a:pPr>
            <a:endParaRPr lang="es-ES" sz="1050" noProof="0" dirty="0">
              <a:solidFill>
                <a:schemeClr val="accent6"/>
              </a:solidFill>
              <a:latin typeface="Calibri"/>
              <a:ea typeface="Calibri"/>
              <a:cs typeface="Calibri"/>
              <a:sym typeface="Calibri"/>
            </a:endParaRPr>
          </a:p>
        </p:txBody>
      </p:sp>
      <p:sp>
        <p:nvSpPr>
          <p:cNvPr id="59" name="Google Shape;53;p1">
            <a:extLst>
              <a:ext uri="{FF2B5EF4-FFF2-40B4-BE49-F238E27FC236}">
                <a16:creationId xmlns:a16="http://schemas.microsoft.com/office/drawing/2014/main" id="{8C8A273A-07F7-B7C6-2508-37FCD8828E40}"/>
              </a:ext>
            </a:extLst>
          </p:cNvPr>
          <p:cNvSpPr/>
          <p:nvPr/>
        </p:nvSpPr>
        <p:spPr>
          <a:xfrm>
            <a:off x="795526" y="7297912"/>
            <a:ext cx="9335701" cy="277880"/>
          </a:xfrm>
          <a:prstGeom prst="rect">
            <a:avLst/>
          </a:prstGeom>
          <a:noFill/>
          <a:ln>
            <a:noFill/>
          </a:ln>
        </p:spPr>
        <p:txBody>
          <a:bodyPr spcFirstLastPara="1" wrap="square" lIns="0" tIns="0" rIns="0" bIns="0" anchor="t" anchorCtr="0">
            <a:noAutofit/>
          </a:bodyPr>
          <a:lstStyle/>
          <a:p>
            <a:pPr marL="114300" lvl="0" indent="-114300">
              <a:spcBef>
                <a:spcPts val="300"/>
              </a:spcBef>
              <a:buClr>
                <a:srgbClr val="0000FF"/>
              </a:buClr>
              <a:buSzPts val="1050"/>
              <a:buFont typeface="Calibri"/>
              <a:buChar char="–"/>
            </a:pPr>
            <a:r>
              <a:rPr lang="es-ES" sz="1050" noProof="0" dirty="0">
                <a:solidFill>
                  <a:schemeClr val="accent1"/>
                </a:solidFill>
                <a:latin typeface="Calibri"/>
                <a:ea typeface="Calibri"/>
                <a:cs typeface="Calibri"/>
                <a:sym typeface="Calibri"/>
              </a:rPr>
              <a:t>NUEVA.</a:t>
            </a:r>
            <a:r>
              <a:rPr lang="es-ES" sz="1050" noProof="0" dirty="0">
                <a:solidFill>
                  <a:srgbClr val="FF0000"/>
                </a:solidFill>
                <a:latin typeface="Calibri"/>
                <a:ea typeface="Calibri"/>
                <a:cs typeface="Calibri"/>
                <a:sym typeface="Calibri"/>
              </a:rPr>
              <a:t>DUDA EN COMENTARIO. </a:t>
            </a:r>
            <a:r>
              <a:rPr lang="es-ES" sz="1050" noProof="0" dirty="0">
                <a:solidFill>
                  <a:schemeClr val="accent1"/>
                </a:solidFill>
                <a:latin typeface="Calibri"/>
                <a:ea typeface="Calibri"/>
                <a:cs typeface="Calibri"/>
                <a:sym typeface="Calibri"/>
              </a:rPr>
              <a:t> Analizar</a:t>
            </a:r>
            <a:r>
              <a:rPr lang="es-ES" sz="1050" dirty="0">
                <a:solidFill>
                  <a:schemeClr val="accent1"/>
                </a:solidFill>
                <a:latin typeface="Calibri"/>
                <a:ea typeface="Calibri"/>
                <a:cs typeface="Calibri"/>
                <a:sym typeface="Calibri"/>
              </a:rPr>
              <a:t> y si procede </a:t>
            </a:r>
            <a:r>
              <a:rPr lang="es-ES" sz="1050" noProof="0" dirty="0">
                <a:solidFill>
                  <a:schemeClr val="accent1"/>
                </a:solidFill>
                <a:latin typeface="Calibri"/>
                <a:ea typeface="Calibri"/>
                <a:cs typeface="Calibri"/>
                <a:sym typeface="Calibri"/>
              </a:rPr>
              <a:t>modificar formularios y criterios de valoración</a:t>
            </a:r>
            <a:r>
              <a:rPr lang="es-ES" sz="1050" noProof="0" dirty="0">
                <a:solidFill>
                  <a:srgbClr val="0000FF"/>
                </a:solidFill>
                <a:latin typeface="Calibri"/>
                <a:ea typeface="Calibri"/>
                <a:cs typeface="Calibri"/>
                <a:sym typeface="Calibri"/>
              </a:rPr>
              <a:t> </a:t>
            </a:r>
            <a:r>
              <a:rPr lang="es-ES" sz="1050" dirty="0">
                <a:solidFill>
                  <a:schemeClr val="dk1"/>
                </a:solidFill>
                <a:latin typeface="Calibri"/>
                <a:ea typeface="Calibri"/>
                <a:cs typeface="Calibri"/>
                <a:sym typeface="Calibri"/>
              </a:rPr>
              <a:t>de cara a futuras planificaciones.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sym typeface="Calibri"/>
            </a:endParaRPr>
          </a:p>
        </p:txBody>
      </p:sp>
      <p:sp>
        <p:nvSpPr>
          <p:cNvPr id="60" name="Google Shape;53;p1">
            <a:extLst>
              <a:ext uri="{FF2B5EF4-FFF2-40B4-BE49-F238E27FC236}">
                <a16:creationId xmlns:a16="http://schemas.microsoft.com/office/drawing/2014/main" id="{423946BD-78EA-AF10-D71A-FED68BC4AC80}"/>
              </a:ext>
            </a:extLst>
          </p:cNvPr>
          <p:cNvSpPr/>
          <p:nvPr/>
        </p:nvSpPr>
        <p:spPr>
          <a:xfrm>
            <a:off x="795527" y="6771040"/>
            <a:ext cx="14052480" cy="271652"/>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REFORMUALDA / MATIZADA. </a:t>
            </a:r>
            <a:r>
              <a:rPr lang="es-ES" sz="1050" dirty="0">
                <a:solidFill>
                  <a:schemeClr val="dk1"/>
                </a:solidFill>
                <a:latin typeface="Calibri"/>
                <a:ea typeface="Calibri"/>
                <a:cs typeface="Calibri"/>
                <a:sym typeface="Calibri"/>
              </a:rPr>
              <a:t>Simplificar los procedimientos administrativos de las convocatorias reduciendo la carga burocrática para las ONGD sin merma de los mecanismos de control y transparencia exigibles </a:t>
            </a:r>
            <a:r>
              <a:rPr lang="es-ES" sz="1050" dirty="0">
                <a:solidFill>
                  <a:schemeClr val="accent1"/>
                </a:solidFill>
                <a:latin typeface="Calibri"/>
                <a:ea typeface="Calibri"/>
                <a:cs typeface="Calibri"/>
                <a:sym typeface="Calibri"/>
              </a:rPr>
              <a:t>y adecuándola al nuevo Real Decreto 188/2025. </a:t>
            </a:r>
            <a:r>
              <a:rPr lang="es-ES" sz="1050" b="1" dirty="0">
                <a:solidFill>
                  <a:srgbClr val="5C3D1E"/>
                </a:solidFill>
                <a:latin typeface="Calibri"/>
                <a:ea typeface="Calibri"/>
                <a:cs typeface="Calibri"/>
              </a:rPr>
              <a:t>: </a:t>
            </a:r>
            <a:endParaRPr lang="es-ES" sz="1050" dirty="0">
              <a:solidFill>
                <a:schemeClr val="accent1"/>
              </a:solidFill>
              <a:latin typeface="Calibri"/>
              <a:ea typeface="Calibri"/>
              <a:cs typeface="Calibri"/>
              <a:sym typeface="Trebuchet MS"/>
            </a:endParaRPr>
          </a:p>
        </p:txBody>
      </p:sp>
      <p:sp>
        <p:nvSpPr>
          <p:cNvPr id="61" name="Google Shape;53;p1">
            <a:extLst>
              <a:ext uri="{FF2B5EF4-FFF2-40B4-BE49-F238E27FC236}">
                <a16:creationId xmlns:a16="http://schemas.microsoft.com/office/drawing/2014/main" id="{825984D1-B5B3-0ED5-47BC-A4241ABBB723}"/>
              </a:ext>
            </a:extLst>
          </p:cNvPr>
          <p:cNvSpPr/>
          <p:nvPr/>
        </p:nvSpPr>
        <p:spPr>
          <a:xfrm>
            <a:off x="790809" y="7768816"/>
            <a:ext cx="13499852" cy="347472"/>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noProof="0" dirty="0">
                <a:solidFill>
                  <a:srgbClr val="0000FF"/>
                </a:solidFill>
                <a:latin typeface="Calibri"/>
                <a:ea typeface="Calibri"/>
                <a:cs typeface="Calibri"/>
                <a:sym typeface="Calibri"/>
              </a:rPr>
              <a:t>NUEVA</a:t>
            </a:r>
            <a:r>
              <a:rPr lang="es-ES" sz="1050" dirty="0">
                <a:solidFill>
                  <a:srgbClr val="0000FF"/>
                </a:solidFill>
                <a:latin typeface="Calibri"/>
                <a:ea typeface="Calibri"/>
                <a:cs typeface="Calibri"/>
                <a:sym typeface="Calibri"/>
              </a:rPr>
              <a:t>. </a:t>
            </a:r>
            <a:r>
              <a:rPr lang="es-ES" sz="1050" dirty="0">
                <a:solidFill>
                  <a:schemeClr val="dk1"/>
                </a:solidFill>
                <a:latin typeface="Calibri"/>
                <a:ea typeface="Calibri"/>
                <a:cs typeface="Calibri"/>
                <a:sym typeface="Calibri"/>
              </a:rPr>
              <a:t>De forma previa a la posible incorporación de nuevos instrumentos en planificaciones futuras</a:t>
            </a:r>
            <a:r>
              <a:rPr lang="es-ES" sz="1050" dirty="0">
                <a:solidFill>
                  <a:srgbClr val="0000FF"/>
                </a:solidFill>
                <a:latin typeface="Calibri"/>
                <a:ea typeface="Calibri"/>
                <a:cs typeface="Calibri"/>
                <a:sym typeface="Calibri"/>
              </a:rPr>
              <a:t>, revisar</a:t>
            </a:r>
            <a:r>
              <a:rPr lang="es-ES" sz="1050" noProof="0" dirty="0">
                <a:solidFill>
                  <a:srgbClr val="0000FF"/>
                </a:solidFill>
                <a:latin typeface="Calibri"/>
                <a:ea typeface="Calibri"/>
                <a:cs typeface="Calibri"/>
                <a:sym typeface="Calibri"/>
              </a:rPr>
              <a:t> en caso de incremento de fondos, las cuantías para Proyectos </a:t>
            </a:r>
            <a:r>
              <a:rPr lang="es-ES" sz="1050" dirty="0">
                <a:solidFill>
                  <a:srgbClr val="0000FF"/>
                </a:solidFill>
                <a:latin typeface="Calibri"/>
                <a:ea typeface="Calibri"/>
                <a:cs typeface="Calibri"/>
                <a:sym typeface="Calibri"/>
              </a:rPr>
              <a:t>y </a:t>
            </a:r>
            <a:r>
              <a:rPr lang="es-ES" sz="1050" noProof="0" dirty="0">
                <a:solidFill>
                  <a:srgbClr val="0000FF"/>
                </a:solidFill>
                <a:latin typeface="Calibri"/>
                <a:ea typeface="Calibri"/>
                <a:cs typeface="Calibri"/>
                <a:sym typeface="Calibri"/>
              </a:rPr>
              <a:t>Programas, </a:t>
            </a:r>
            <a:r>
              <a:rPr lang="es-ES" sz="1050" dirty="0">
                <a:solidFill>
                  <a:schemeClr val="dk1"/>
                </a:solidFill>
                <a:latin typeface="Calibri"/>
                <a:ea typeface="Calibri"/>
                <a:cs typeface="Calibri"/>
                <a:sym typeface="Calibri"/>
              </a:rPr>
              <a:t>considerando la </a:t>
            </a:r>
            <a:r>
              <a:rPr lang="es-ES" sz="1050" noProof="0" dirty="0">
                <a:solidFill>
                  <a:srgbClr val="0000FF"/>
                </a:solidFill>
                <a:latin typeface="Calibri"/>
                <a:ea typeface="Calibri"/>
                <a:cs typeface="Calibri"/>
                <a:sym typeface="Calibri"/>
              </a:rPr>
              <a:t>inflación. </a:t>
            </a:r>
            <a:r>
              <a:rPr lang="es-ES" sz="1050" b="1" dirty="0">
                <a:solidFill>
                  <a:srgbClr val="5C3D1E"/>
                </a:solidFill>
                <a:latin typeface="Calibri"/>
                <a:ea typeface="Calibri"/>
                <a:cs typeface="Calibri"/>
              </a:rPr>
              <a:t>: </a:t>
            </a:r>
            <a:endParaRPr lang="es-ES" sz="1050" noProof="0" dirty="0">
              <a:solidFill>
                <a:srgbClr val="4A5568"/>
              </a:solidFill>
              <a:latin typeface="Calibri"/>
              <a:ea typeface="Calibri"/>
              <a:cs typeface="Calibri"/>
              <a:sym typeface="Calibri"/>
            </a:endParaRPr>
          </a:p>
        </p:txBody>
      </p:sp>
      <p:sp>
        <p:nvSpPr>
          <p:cNvPr id="10" name="Google Shape;26;p1">
            <a:extLst>
              <a:ext uri="{FF2B5EF4-FFF2-40B4-BE49-F238E27FC236}">
                <a16:creationId xmlns:a16="http://schemas.microsoft.com/office/drawing/2014/main" id="{C31EB830-EBA4-AC0D-AE4C-9FEAF53CC465}"/>
              </a:ext>
            </a:extLst>
          </p:cNvPr>
          <p:cNvSpPr/>
          <p:nvPr/>
        </p:nvSpPr>
        <p:spPr>
          <a:xfrm>
            <a:off x="835314" y="2695286"/>
            <a:ext cx="13748004" cy="261384"/>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Redefinir</a:t>
            </a:r>
            <a:r>
              <a:rPr lang="es-ES" sz="1050" noProof="0" dirty="0">
                <a:solidFill>
                  <a:srgbClr val="4A5568"/>
                </a:solidFill>
                <a:latin typeface="Calibri"/>
                <a:ea typeface="Calibri"/>
                <a:cs typeface="Calibri"/>
                <a:sym typeface="Calibri"/>
              </a:rPr>
              <a:t> en todas las convocatorias los baremos de los criterios de valoración </a:t>
            </a:r>
            <a:r>
              <a:rPr lang="es-ES" sz="1050" dirty="0">
                <a:solidFill>
                  <a:srgbClr val="4A5568"/>
                </a:solidFill>
                <a:latin typeface="Calibri"/>
                <a:ea typeface="Calibri"/>
                <a:cs typeface="Calibri"/>
                <a:sym typeface="Calibri"/>
              </a:rPr>
              <a:t>vinculados a los enfoques transversales, en base a su  definición actualizada de este IV PDCN: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62" name="Google Shape;53;p1">
            <a:extLst>
              <a:ext uri="{FF2B5EF4-FFF2-40B4-BE49-F238E27FC236}">
                <a16:creationId xmlns:a16="http://schemas.microsoft.com/office/drawing/2014/main" id="{7BC9234B-A010-2322-79E1-A43E8D2F61B8}"/>
              </a:ext>
            </a:extLst>
          </p:cNvPr>
          <p:cNvSpPr/>
          <p:nvPr/>
        </p:nvSpPr>
        <p:spPr>
          <a:xfrm>
            <a:off x="795527" y="6307854"/>
            <a:ext cx="13830301" cy="34349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dirty="0">
                <a:solidFill>
                  <a:schemeClr val="dk1"/>
                </a:solidFill>
                <a:latin typeface="Calibri"/>
                <a:ea typeface="Calibri"/>
                <a:cs typeface="Calibri"/>
                <a:sym typeface="Calibri"/>
              </a:rPr>
              <a:t>Garantizar la estabilidad y previsibilidad de los Programas plurianuales, evitando la desigualdad en el número de proyectos activos por año.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sym typeface="Calibri"/>
            </a:endParaRPr>
          </a:p>
        </p:txBody>
      </p:sp>
      <p:sp>
        <p:nvSpPr>
          <p:cNvPr id="64" name="Google Shape;53;p1">
            <a:extLst>
              <a:ext uri="{FF2B5EF4-FFF2-40B4-BE49-F238E27FC236}">
                <a16:creationId xmlns:a16="http://schemas.microsoft.com/office/drawing/2014/main" id="{9EC57139-E837-E5F2-DB9A-9E8ADD4F02F0}"/>
              </a:ext>
            </a:extLst>
          </p:cNvPr>
          <p:cNvSpPr/>
          <p:nvPr/>
        </p:nvSpPr>
        <p:spPr>
          <a:xfrm>
            <a:off x="790809" y="5795947"/>
            <a:ext cx="14052480" cy="271652"/>
          </a:xfrm>
          <a:prstGeom prst="rect">
            <a:avLst/>
          </a:prstGeom>
          <a:noFill/>
          <a:ln>
            <a:noFill/>
          </a:ln>
        </p:spPr>
        <p:txBody>
          <a:bodyPr spcFirstLastPara="1" wrap="square" lIns="0" tIns="0" rIns="0" bIns="0" anchor="t" anchorCtr="0">
            <a:noAutofit/>
          </a:bodyPr>
          <a:lstStyle/>
          <a:p>
            <a:pPr marL="171450" lvl="1" indent="-171450">
              <a:buFont typeface="Symbol" panose="05050102010706020507" pitchFamily="18" charset="2"/>
              <a:buChar char="-"/>
            </a:pPr>
            <a:r>
              <a:rPr lang="es-ES" sz="1050" dirty="0">
                <a:solidFill>
                  <a:schemeClr val="accent1"/>
                </a:solidFill>
                <a:latin typeface="Calibri"/>
                <a:ea typeface="Calibri"/>
                <a:cs typeface="Calibri"/>
                <a:sym typeface="Calibri"/>
              </a:rPr>
              <a:t>NUEVA. </a:t>
            </a:r>
            <a:r>
              <a:rPr lang="es-ES" sz="1050" dirty="0">
                <a:solidFill>
                  <a:srgbClr val="FF0000"/>
                </a:solidFill>
                <a:latin typeface="Calibri"/>
                <a:ea typeface="Calibri"/>
                <a:cs typeface="Calibri"/>
                <a:sym typeface="Calibri"/>
              </a:rPr>
              <a:t>DUDA EN COMENTARIO. </a:t>
            </a:r>
            <a:r>
              <a:rPr lang="es-ES" sz="1050" dirty="0">
                <a:solidFill>
                  <a:schemeClr val="dk1"/>
                </a:solidFill>
                <a:latin typeface="Calibri"/>
                <a:ea typeface="Calibri"/>
                <a:cs typeface="Calibri"/>
              </a:rPr>
              <a:t>Creación de un marco de complementariedad entre instrumentos: coordinación entre sí, cubertura de diferentes fases o dimensiones de un mismo proceso de desarrollo, evitar duplicidades o solapamientos, generación de sinergias.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p:txBody>
      </p:sp>
      <p:sp>
        <p:nvSpPr>
          <p:cNvPr id="2" name="Google Shape;65;p2">
            <a:extLst>
              <a:ext uri="{FF2B5EF4-FFF2-40B4-BE49-F238E27FC236}">
                <a16:creationId xmlns:a16="http://schemas.microsoft.com/office/drawing/2014/main" id="{BB0A52F0-BEBA-4FB9-3435-299A2854761B}"/>
              </a:ext>
            </a:extLst>
          </p:cNvPr>
          <p:cNvSpPr/>
          <p:nvPr/>
        </p:nvSpPr>
        <p:spPr>
          <a:xfrm>
            <a:off x="1296453" y="838344"/>
            <a:ext cx="13546836" cy="274320"/>
          </a:xfrm>
          <a:prstGeom prst="rect">
            <a:avLst/>
          </a:prstGeom>
          <a:noFill/>
          <a:ln>
            <a:noFill/>
          </a:ln>
        </p:spPr>
        <p:txBody>
          <a:bodyPr spcFirstLastPara="1" wrap="square" lIns="0" tIns="0" rIns="0" bIns="0" anchor="ctr" anchorCtr="0">
            <a:noAutofit/>
          </a:bodyPr>
          <a:lstStyle/>
          <a:p>
            <a:pPr marL="0" indent="0">
              <a:buNone/>
            </a:pPr>
            <a:r>
              <a:rPr lang="es-ES" sz="1300" b="1" dirty="0">
                <a:solidFill>
                  <a:srgbClr val="FFFFFF"/>
                </a:solidFill>
                <a:latin typeface="Calibri"/>
                <a:ea typeface="Calibri"/>
                <a:cs typeface="Calibri"/>
              </a:rPr>
              <a:t>O.E.1  </a:t>
            </a:r>
            <a:r>
              <a:rPr lang="es-ES" sz="1300" b="1" dirty="0">
                <a:solidFill>
                  <a:schemeClr val="accent1"/>
                </a:solidFill>
                <a:latin typeface="Calibri"/>
                <a:ea typeface="Calibri"/>
                <a:cs typeface="Calibri"/>
              </a:rPr>
              <a:t>NUEVO. </a:t>
            </a:r>
            <a:r>
              <a:rPr lang="es-ES" b="1" dirty="0">
                <a:solidFill>
                  <a:schemeClr val="accent1"/>
                </a:solidFill>
                <a:latin typeface="Calibri"/>
                <a:ea typeface="Calibri"/>
                <a:cs typeface="Calibri"/>
              </a:rPr>
              <a:t>MEJORAR LA ADECUACIÓN Y EFICACIA DE LA COOPERACIÓN ECONÓMICA Y TÉCNICA</a:t>
            </a:r>
            <a:endParaRPr lang="en-US" b="1" dirty="0">
              <a:solidFill>
                <a:schemeClr val="accent1"/>
              </a:solidFill>
              <a:latin typeface="Calibri"/>
              <a:ea typeface="Calibri"/>
              <a:cs typeface="Calibri"/>
            </a:endParaRPr>
          </a:p>
        </p:txBody>
      </p:sp>
    </p:spTree>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F5F1"/>
        </a:solidFill>
        <a:effectLst/>
      </p:bgPr>
    </p:bg>
    <p:spTree>
      <p:nvGrpSpPr>
        <p:cNvPr id="1" name="Shape 59"/>
        <p:cNvGrpSpPr/>
        <p:nvPr/>
      </p:nvGrpSpPr>
      <p:grpSpPr>
        <a:xfrm>
          <a:off x="0" y="0"/>
          <a:ext cx="0" cy="0"/>
          <a:chOff x="0" y="0"/>
          <a:chExt cx="0" cy="0"/>
        </a:xfrm>
      </p:grpSpPr>
      <p:sp>
        <p:nvSpPr>
          <p:cNvPr id="60" name="Google Shape;60;p2"/>
          <p:cNvSpPr/>
          <p:nvPr/>
        </p:nvSpPr>
        <p:spPr>
          <a:xfrm>
            <a:off x="0" y="0"/>
            <a:ext cx="15119604" cy="4023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2"/>
          <p:cNvSpPr/>
          <p:nvPr/>
        </p:nvSpPr>
        <p:spPr>
          <a:xfrm>
            <a:off x="365760" y="0"/>
            <a:ext cx="14388084" cy="40233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8A99A"/>
              </a:buClr>
              <a:buSzPts val="950"/>
              <a:buFont typeface="Calibri"/>
              <a:buNone/>
            </a:pPr>
            <a:r>
              <a:rPr lang="en-US" sz="950" dirty="0">
                <a:solidFill>
                  <a:srgbClr val="B8A99A"/>
                </a:solidFill>
                <a:latin typeface="Calibri"/>
                <a:ea typeface="Calibri"/>
                <a:cs typeface="Calibri"/>
                <a:sym typeface="Calibri"/>
              </a:rPr>
              <a:t>IV Plan Director de la Cooperación de Navarra  ·  2027–2030</a:t>
            </a:r>
            <a:endParaRPr sz="950" dirty="0">
              <a:solidFill>
                <a:schemeClr val="dk1"/>
              </a:solidFill>
              <a:latin typeface="Calibri"/>
              <a:ea typeface="Calibri"/>
              <a:cs typeface="Calibri"/>
              <a:sym typeface="Calibri"/>
            </a:endParaRPr>
          </a:p>
        </p:txBody>
      </p:sp>
      <p:sp>
        <p:nvSpPr>
          <p:cNvPr id="62" name="Google Shape;62;p2"/>
          <p:cNvSpPr/>
          <p:nvPr/>
        </p:nvSpPr>
        <p:spPr>
          <a:xfrm>
            <a:off x="-254" y="402683"/>
            <a:ext cx="15119604" cy="8595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2"/>
          <p:cNvSpPr/>
          <p:nvPr/>
        </p:nvSpPr>
        <p:spPr>
          <a:xfrm>
            <a:off x="100965" y="506103"/>
            <a:ext cx="749808" cy="274320"/>
          </a:xfrm>
          <a:prstGeom prst="roundRect">
            <a:avLst>
              <a:gd name="adj" fmla="val 23333"/>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2"/>
          <p:cNvSpPr/>
          <p:nvPr/>
        </p:nvSpPr>
        <p:spPr>
          <a:xfrm>
            <a:off x="128016" y="477611"/>
            <a:ext cx="749808" cy="27432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1000"/>
              <a:buFont typeface="Calibri"/>
              <a:buNone/>
            </a:pPr>
            <a:r>
              <a:rPr lang="en-US" sz="1000" b="1" dirty="0">
                <a:solidFill>
                  <a:srgbClr val="FFFFFF"/>
                </a:solidFill>
                <a:latin typeface="Calibri"/>
                <a:ea typeface="Calibri"/>
                <a:cs typeface="Calibri"/>
                <a:sym typeface="Calibri"/>
              </a:rPr>
              <a:t>LE2</a:t>
            </a:r>
            <a:endParaRPr sz="1000" dirty="0">
              <a:solidFill>
                <a:schemeClr val="dk1"/>
              </a:solidFill>
              <a:latin typeface="Calibri"/>
              <a:ea typeface="Calibri"/>
              <a:cs typeface="Calibri"/>
              <a:sym typeface="Calibri"/>
            </a:endParaRPr>
          </a:p>
        </p:txBody>
      </p:sp>
      <p:sp>
        <p:nvSpPr>
          <p:cNvPr id="65" name="Google Shape;65;p2"/>
          <p:cNvSpPr/>
          <p:nvPr/>
        </p:nvSpPr>
        <p:spPr>
          <a:xfrm>
            <a:off x="979043" y="487303"/>
            <a:ext cx="1354683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noProof="0" dirty="0">
                <a:solidFill>
                  <a:srgbClr val="FFFFFF"/>
                </a:solidFill>
                <a:latin typeface="Calibri"/>
                <a:ea typeface="Calibri"/>
                <a:cs typeface="Calibri"/>
                <a:sym typeface="Calibri"/>
              </a:rPr>
              <a:t>Acción Humanitaria</a:t>
            </a:r>
            <a:endParaRPr lang="es-ES" sz="1300" dirty="0">
              <a:solidFill>
                <a:schemeClr val="dk1"/>
              </a:solidFill>
              <a:latin typeface="Calibri"/>
              <a:ea typeface="Calibri"/>
              <a:cs typeface="Calibri"/>
              <a:sym typeface="Calibri"/>
            </a:endParaRPr>
          </a:p>
        </p:txBody>
      </p:sp>
      <p:sp>
        <p:nvSpPr>
          <p:cNvPr id="66" name="Google Shape;66;p2"/>
          <p:cNvSpPr/>
          <p:nvPr/>
        </p:nvSpPr>
        <p:spPr>
          <a:xfrm>
            <a:off x="416165" y="1444752"/>
            <a:ext cx="14388084"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7" name="Google Shape;67;p2"/>
          <p:cNvSpPr/>
          <p:nvPr/>
        </p:nvSpPr>
        <p:spPr>
          <a:xfrm>
            <a:off x="365760" y="1444752"/>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2"/>
          <p:cNvSpPr/>
          <p:nvPr/>
        </p:nvSpPr>
        <p:spPr>
          <a:xfrm>
            <a:off x="585639" y="1452046"/>
            <a:ext cx="14223492" cy="329184"/>
          </a:xfrm>
          <a:prstGeom prst="rect">
            <a:avLst/>
          </a:prstGeom>
          <a:noFill/>
          <a:ln>
            <a:noFill/>
          </a:ln>
        </p:spPr>
        <p:txBody>
          <a:bodyPr spcFirstLastPara="1" wrap="square" lIns="0" tIns="0" rIns="0" bIns="0" anchor="ctr" anchorCtr="0">
            <a:noAutofit/>
          </a:bodyPr>
          <a:lstStyle/>
          <a:p>
            <a:pPr>
              <a:buClr>
                <a:srgbClr val="5C3D1E"/>
              </a:buClr>
              <a:buSzPts val="980"/>
            </a:pPr>
            <a:r>
              <a:rPr lang="es-ES" sz="980" b="1" noProof="0" dirty="0">
                <a:solidFill>
                  <a:srgbClr val="5C3D1E"/>
                </a:solidFill>
                <a:latin typeface="Calibri"/>
                <a:ea typeface="Calibri"/>
                <a:cs typeface="Calibri"/>
                <a:sym typeface="Calibri"/>
              </a:rPr>
              <a:t>OE </a:t>
            </a:r>
            <a:r>
              <a:rPr lang="es-ES" sz="980" b="1" noProof="0" dirty="0">
                <a:solidFill>
                  <a:schemeClr val="accent1"/>
                </a:solidFill>
                <a:latin typeface="Calibri"/>
                <a:ea typeface="Calibri"/>
                <a:cs typeface="Calibri"/>
                <a:sym typeface="Calibri"/>
              </a:rPr>
              <a:t>2.1</a:t>
            </a:r>
            <a:r>
              <a:rPr lang="es-ES" sz="980" b="1" noProof="0" dirty="0">
                <a:solidFill>
                  <a:srgbClr val="5C3D1E"/>
                </a:solidFill>
                <a:latin typeface="Calibri"/>
                <a:ea typeface="Calibri"/>
                <a:cs typeface="Calibri"/>
                <a:sym typeface="Calibri"/>
              </a:rPr>
              <a:t>. </a:t>
            </a:r>
            <a:r>
              <a:rPr lang="es-ES" sz="980" b="1" noProof="0" dirty="0">
                <a:solidFill>
                  <a:schemeClr val="accent1"/>
                </a:solidFill>
                <a:latin typeface="Calibri"/>
                <a:ea typeface="Calibri"/>
                <a:cs typeface="Calibri"/>
                <a:sym typeface="Calibri"/>
              </a:rPr>
              <a:t>· NUEVO</a:t>
            </a:r>
            <a:r>
              <a:rPr lang="es-ES" sz="980" b="1" noProof="0" dirty="0">
                <a:solidFill>
                  <a:srgbClr val="5C3D1E"/>
                </a:solidFill>
                <a:latin typeface="Calibri"/>
                <a:ea typeface="Calibri"/>
                <a:cs typeface="Calibri"/>
                <a:sym typeface="Calibri"/>
              </a:rPr>
              <a:t>. </a:t>
            </a:r>
            <a:r>
              <a:rPr lang="es-ES" sz="980" b="1" dirty="0">
                <a:solidFill>
                  <a:schemeClr val="accent1"/>
                </a:solidFill>
                <a:latin typeface="Calibri"/>
                <a:ea typeface="Calibri"/>
                <a:cs typeface="Calibri"/>
              </a:rPr>
              <a:t>Mejorar la agilidad del actual mecanismo de ayuda a emergencias</a:t>
            </a:r>
            <a:endParaRPr sz="980" dirty="0">
              <a:solidFill>
                <a:schemeClr val="dk1"/>
              </a:solidFill>
              <a:latin typeface="Calibri"/>
              <a:ea typeface="Calibri"/>
              <a:cs typeface="Calibri"/>
              <a:sym typeface="Calibri"/>
            </a:endParaRPr>
          </a:p>
        </p:txBody>
      </p:sp>
      <p:sp>
        <p:nvSpPr>
          <p:cNvPr id="69" name="Google Shape;69;p2"/>
          <p:cNvSpPr/>
          <p:nvPr/>
        </p:nvSpPr>
        <p:spPr>
          <a:xfrm>
            <a:off x="365760" y="1828800"/>
            <a:ext cx="45719" cy="194701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0" name="Google Shape;70;p2"/>
          <p:cNvSpPr/>
          <p:nvPr/>
        </p:nvSpPr>
        <p:spPr>
          <a:xfrm>
            <a:off x="420624" y="1828799"/>
            <a:ext cx="14333220" cy="1947015"/>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1" name="Google Shape;71;p2"/>
          <p:cNvSpPr/>
          <p:nvPr/>
        </p:nvSpPr>
        <p:spPr>
          <a:xfrm>
            <a:off x="480173" y="1903853"/>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2"/>
          <p:cNvSpPr/>
          <p:nvPr/>
        </p:nvSpPr>
        <p:spPr>
          <a:xfrm>
            <a:off x="484632" y="1878141"/>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P1</a:t>
            </a:r>
            <a:endParaRPr sz="850">
              <a:solidFill>
                <a:schemeClr val="dk1"/>
              </a:solidFill>
              <a:latin typeface="Calibri"/>
              <a:ea typeface="Calibri"/>
              <a:cs typeface="Calibri"/>
              <a:sym typeface="Calibri"/>
            </a:endParaRPr>
          </a:p>
        </p:txBody>
      </p:sp>
      <p:sp>
        <p:nvSpPr>
          <p:cNvPr id="73" name="Google Shape;73;p2"/>
          <p:cNvSpPr/>
          <p:nvPr/>
        </p:nvSpPr>
        <p:spPr>
          <a:xfrm>
            <a:off x="962025" y="1920934"/>
            <a:ext cx="9791700" cy="347472"/>
          </a:xfrm>
          <a:prstGeom prst="rect">
            <a:avLst/>
          </a:prstGeom>
          <a:noFill/>
          <a:ln>
            <a:noFill/>
          </a:ln>
        </p:spPr>
        <p:txBody>
          <a:bodyPr spcFirstLastPara="1" wrap="square" lIns="0" tIns="0" rIns="0" bIns="0" anchor="t" anchorCtr="0">
            <a:noAutofit/>
          </a:bodyPr>
          <a:lstStyle/>
          <a:p>
            <a:pPr>
              <a:buClr>
                <a:srgbClr val="5C3D1E"/>
              </a:buClr>
              <a:buSzPts val="1150"/>
            </a:pPr>
            <a:r>
              <a:rPr lang="es-ES" sz="1150" b="1" noProof="0" dirty="0">
                <a:solidFill>
                  <a:srgbClr val="5C3D1E"/>
                </a:solidFill>
                <a:latin typeface="Calibri"/>
                <a:ea typeface="Calibri"/>
                <a:cs typeface="Calibri"/>
                <a:sym typeface="Calibri"/>
              </a:rPr>
              <a:t>Convocatorias de respuesta inmediata </a:t>
            </a:r>
            <a:endParaRPr lang="es-ES" sz="1150" noProof="0" dirty="0">
              <a:solidFill>
                <a:schemeClr val="dk1"/>
              </a:solidFill>
              <a:latin typeface="Calibri"/>
              <a:ea typeface="Calibri"/>
              <a:cs typeface="Calibri"/>
              <a:sym typeface="Calibri"/>
            </a:endParaRPr>
          </a:p>
        </p:txBody>
      </p:sp>
      <p:sp>
        <p:nvSpPr>
          <p:cNvPr id="74" name="Google Shape;74;p2"/>
          <p:cNvSpPr/>
          <p:nvPr/>
        </p:nvSpPr>
        <p:spPr>
          <a:xfrm>
            <a:off x="768096" y="3605339"/>
            <a:ext cx="13748004" cy="293581"/>
          </a:xfrm>
          <a:prstGeom prst="rect">
            <a:avLst/>
          </a:prstGeom>
          <a:noFill/>
          <a:ln>
            <a:noFill/>
          </a:ln>
        </p:spPr>
        <p:txBody>
          <a:bodyPr spcFirstLastPara="1" wrap="square" lIns="0" tIns="0" rIns="0" bIns="0" anchor="t" anchorCtr="0">
            <a:noAutofit/>
          </a:bodyPr>
          <a:lstStyle/>
          <a:p>
            <a:pPr marL="114300" indent="-114300">
              <a:buClr>
                <a:schemeClr val="dk1"/>
              </a:buClr>
              <a:buSzPts val="1050"/>
              <a:buFont typeface="Calibri"/>
              <a:buChar char="–"/>
            </a:pPr>
            <a:r>
              <a:rPr lang="es-ES" sz="1050" dirty="0">
                <a:solidFill>
                  <a:schemeClr val="accent1"/>
                </a:solidFill>
                <a:latin typeface="Calibri"/>
                <a:ea typeface="Calibri"/>
                <a:cs typeface="Calibri"/>
                <a:sym typeface="Calibri"/>
              </a:rPr>
              <a:t>REFORMULADA/MATIZADA. </a:t>
            </a:r>
            <a:r>
              <a:rPr lang="es-ES" sz="1050" dirty="0">
                <a:solidFill>
                  <a:schemeClr val="accent1"/>
                </a:solidFill>
                <a:latin typeface="Calibri"/>
                <a:ea typeface="Calibri"/>
                <a:cs typeface="Calibri"/>
              </a:rPr>
              <a:t>Optimización del sistema de activación rápida, </a:t>
            </a:r>
            <a:r>
              <a:rPr lang="es-ES" sz="1050" dirty="0">
                <a:solidFill>
                  <a:schemeClr val="dk1"/>
                </a:solidFill>
                <a:latin typeface="Calibri"/>
                <a:ea typeface="Calibri"/>
                <a:cs typeface="Calibri"/>
                <a:sym typeface="Calibri"/>
              </a:rPr>
              <a:t>estableciendo </a:t>
            </a:r>
            <a:r>
              <a:rPr lang="es-ES" sz="1050" noProof="0" dirty="0">
                <a:solidFill>
                  <a:schemeClr val="dk1"/>
                </a:solidFill>
                <a:latin typeface="Calibri"/>
                <a:ea typeface="Calibri"/>
                <a:cs typeface="Calibri"/>
                <a:sym typeface="Calibri"/>
              </a:rPr>
              <a:t>la tramitación anticipada de las convocatorias de respuesta inmediata, garantizando la resolución en menos de 30 días desde la primera solicitud.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75" name="Google Shape;75;p2"/>
          <p:cNvSpPr/>
          <p:nvPr/>
        </p:nvSpPr>
        <p:spPr>
          <a:xfrm>
            <a:off x="365760" y="3869839"/>
            <a:ext cx="4649724" cy="821033"/>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2"/>
          <p:cNvSpPr/>
          <p:nvPr/>
        </p:nvSpPr>
        <p:spPr>
          <a:xfrm flipH="1">
            <a:off x="379477" y="3869839"/>
            <a:ext cx="45719" cy="821033"/>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7" name="Google Shape;77;p2"/>
          <p:cNvSpPr/>
          <p:nvPr/>
        </p:nvSpPr>
        <p:spPr>
          <a:xfrm>
            <a:off x="484632" y="3941332"/>
            <a:ext cx="4530852" cy="711471"/>
          </a:xfrm>
          <a:prstGeom prst="rect">
            <a:avLst/>
          </a:prstGeom>
          <a:noFill/>
          <a:ln>
            <a:noFill/>
          </a:ln>
        </p:spPr>
        <p:txBody>
          <a:bodyPr spcFirstLastPara="1" wrap="square" lIns="0" tIns="0" rIns="0" bIns="0" anchor="ctr" anchorCtr="0">
            <a:noAutofit/>
          </a:bodyPr>
          <a:lstStyle/>
          <a:p>
            <a:pPr>
              <a:buClr>
                <a:srgbClr val="5C3D1E"/>
              </a:buClr>
              <a:buSzPts val="980"/>
            </a:pPr>
            <a:r>
              <a:rPr lang="es-ES" sz="980" b="1" noProof="0" dirty="0">
                <a:solidFill>
                  <a:srgbClr val="5C3D1E"/>
                </a:solidFill>
                <a:latin typeface="Calibri"/>
                <a:ea typeface="Calibri"/>
                <a:cs typeface="Calibri"/>
                <a:sym typeface="Calibri"/>
              </a:rPr>
              <a:t>OE </a:t>
            </a:r>
            <a:r>
              <a:rPr lang="es-ES" sz="980" b="1" noProof="0" dirty="0">
                <a:solidFill>
                  <a:schemeClr val="accent1"/>
                </a:solidFill>
                <a:latin typeface="Calibri"/>
                <a:ea typeface="Calibri"/>
                <a:cs typeface="Calibri"/>
                <a:sym typeface="Calibri"/>
              </a:rPr>
              <a:t>2.2. </a:t>
            </a:r>
            <a:r>
              <a:rPr lang="es-ES" sz="980" b="1" noProof="0" dirty="0">
                <a:solidFill>
                  <a:srgbClr val="5C3D1E"/>
                </a:solidFill>
                <a:latin typeface="Calibri"/>
                <a:ea typeface="Calibri"/>
                <a:cs typeface="Calibri"/>
                <a:sym typeface="Calibri"/>
              </a:rPr>
              <a:t>· </a:t>
            </a:r>
            <a:r>
              <a:rPr lang="es-ES" sz="980" b="1" noProof="0" dirty="0">
                <a:solidFill>
                  <a:schemeClr val="accent1"/>
                </a:solidFill>
                <a:latin typeface="Calibri"/>
                <a:ea typeface="Calibri"/>
                <a:cs typeface="Calibri"/>
                <a:sym typeface="Calibri"/>
              </a:rPr>
              <a:t>REFORMULADO. </a:t>
            </a:r>
            <a:r>
              <a:rPr lang="es-ES" sz="980" b="1" noProof="0" dirty="0">
                <a:solidFill>
                  <a:srgbClr val="5C3D1E"/>
                </a:solidFill>
                <a:latin typeface="Calibri"/>
                <a:ea typeface="Calibri"/>
                <a:cs typeface="Calibri"/>
                <a:sym typeface="Calibri"/>
              </a:rPr>
              <a:t>Mejorar la calidad y pertinencia de los instrumentos de Acción Humanitaria. </a:t>
            </a:r>
            <a:r>
              <a:rPr lang="es-ES" sz="980" b="1" strike="sngStrike" noProof="0" dirty="0">
                <a:solidFill>
                  <a:srgbClr val="5C3D1E"/>
                </a:solidFill>
                <a:latin typeface="Calibri"/>
                <a:ea typeface="Calibri"/>
                <a:cs typeface="Calibri"/>
                <a:sym typeface="Calibri"/>
              </a:rPr>
              <a:t>garantizando que el 100% de los instrumentos de AH del IV PDCN incorporan un análisis previo de necesidades humanitarias objetivas basado en fuentes como OCHA o ECHO, así como criterios específicos de valoración para el nexo humanitario-paz-desarrollo</a:t>
            </a:r>
            <a:endParaRPr sz="980" dirty="0">
              <a:solidFill>
                <a:srgbClr val="FF0000"/>
              </a:solidFill>
              <a:latin typeface="Calibri"/>
              <a:ea typeface="Calibri"/>
              <a:cs typeface="Calibri"/>
              <a:sym typeface="Calibri"/>
            </a:endParaRPr>
          </a:p>
        </p:txBody>
      </p:sp>
      <p:sp>
        <p:nvSpPr>
          <p:cNvPr id="78" name="Google Shape;78;p2"/>
          <p:cNvSpPr/>
          <p:nvPr/>
        </p:nvSpPr>
        <p:spPr>
          <a:xfrm>
            <a:off x="365760" y="4745736"/>
            <a:ext cx="4649724" cy="5690311"/>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9" name="Google Shape;79;p2"/>
          <p:cNvSpPr/>
          <p:nvPr/>
        </p:nvSpPr>
        <p:spPr>
          <a:xfrm>
            <a:off x="365760" y="4745736"/>
            <a:ext cx="54864" cy="569031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0" name="Google Shape;80;p2"/>
          <p:cNvSpPr/>
          <p:nvPr/>
        </p:nvSpPr>
        <p:spPr>
          <a:xfrm>
            <a:off x="484632" y="4864608"/>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1" name="Google Shape;81;p2"/>
          <p:cNvSpPr/>
          <p:nvPr/>
        </p:nvSpPr>
        <p:spPr>
          <a:xfrm>
            <a:off x="484632" y="486460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P2</a:t>
            </a:r>
            <a:endParaRPr sz="850">
              <a:solidFill>
                <a:schemeClr val="dk1"/>
              </a:solidFill>
              <a:latin typeface="Calibri"/>
              <a:ea typeface="Calibri"/>
              <a:cs typeface="Calibri"/>
              <a:sym typeface="Calibri"/>
            </a:endParaRPr>
          </a:p>
        </p:txBody>
      </p:sp>
      <p:sp>
        <p:nvSpPr>
          <p:cNvPr id="82" name="Google Shape;82;p2"/>
          <p:cNvSpPr/>
          <p:nvPr/>
        </p:nvSpPr>
        <p:spPr>
          <a:xfrm>
            <a:off x="950976" y="4927327"/>
            <a:ext cx="4009644" cy="347472"/>
          </a:xfrm>
          <a:prstGeom prst="rect">
            <a:avLst/>
          </a:prstGeom>
          <a:noFill/>
          <a:ln>
            <a:noFill/>
          </a:ln>
        </p:spPr>
        <p:txBody>
          <a:bodyPr spcFirstLastPara="1" wrap="square" lIns="0" tIns="0" rIns="0" bIns="0" anchor="t" anchorCtr="0">
            <a:noAutofit/>
          </a:bodyPr>
          <a:lstStyle/>
          <a:p>
            <a:pPr lvl="0">
              <a:buClr>
                <a:srgbClr val="5C3D1E"/>
              </a:buClr>
              <a:buSzPts val="1150"/>
            </a:pPr>
            <a:r>
              <a:rPr lang="es-ES" sz="1150" b="1" dirty="0">
                <a:solidFill>
                  <a:schemeClr val="accent1"/>
                </a:solidFill>
                <a:latin typeface="Calibri"/>
                <a:ea typeface="Calibri"/>
                <a:cs typeface="Calibri"/>
              </a:rPr>
              <a:t>REFORMULADO. Revisión y refuerzo del modelo de acción humanitaria actual (excluido NNUU) y </a:t>
            </a:r>
            <a:r>
              <a:rPr lang="es-ES" sz="1150" b="1" noProof="0" dirty="0">
                <a:solidFill>
                  <a:schemeClr val="accent1"/>
                </a:solidFill>
                <a:latin typeface="Calibri"/>
                <a:ea typeface="Calibri"/>
                <a:cs typeface="Calibri"/>
                <a:sym typeface="Calibri"/>
              </a:rPr>
              <a:t>Revisión </a:t>
            </a:r>
            <a:r>
              <a:rPr lang="es-ES" sz="1150" b="1" strike="sngStrike" noProof="0" dirty="0">
                <a:solidFill>
                  <a:srgbClr val="5C3D1E"/>
                </a:solidFill>
                <a:latin typeface="Calibri"/>
                <a:ea typeface="Calibri"/>
                <a:cs typeface="Calibri"/>
                <a:sym typeface="Calibri"/>
              </a:rPr>
              <a:t>Mejora de la calidad y pertinencia </a:t>
            </a:r>
            <a:r>
              <a:rPr lang="es-ES" sz="1150" b="1" noProof="0" dirty="0">
                <a:solidFill>
                  <a:srgbClr val="5C3D1E"/>
                </a:solidFill>
                <a:latin typeface="Calibri"/>
                <a:ea typeface="Calibri"/>
                <a:cs typeface="Calibri"/>
                <a:sym typeface="Calibri"/>
              </a:rPr>
              <a:t>de los instrumentos de Acción Humanitaria</a:t>
            </a:r>
            <a:endParaRPr sz="1150" dirty="0">
              <a:solidFill>
                <a:schemeClr val="dk1"/>
              </a:solidFill>
              <a:latin typeface="Calibri"/>
              <a:ea typeface="Calibri"/>
              <a:cs typeface="Calibri"/>
              <a:sym typeface="Calibri"/>
            </a:endParaRPr>
          </a:p>
        </p:txBody>
      </p:sp>
      <p:sp>
        <p:nvSpPr>
          <p:cNvPr id="83" name="Google Shape;83;p2"/>
          <p:cNvSpPr/>
          <p:nvPr/>
        </p:nvSpPr>
        <p:spPr>
          <a:xfrm>
            <a:off x="585639" y="5974346"/>
            <a:ext cx="4058156" cy="575293"/>
          </a:xfrm>
          <a:prstGeom prst="rect">
            <a:avLst/>
          </a:prstGeom>
          <a:noFill/>
          <a:ln>
            <a:noFill/>
          </a:ln>
        </p:spPr>
        <p:txBody>
          <a:bodyPr spcFirstLastPara="1" wrap="square" lIns="0" tIns="0" rIns="0" bIns="0" anchor="t" anchorCtr="0">
            <a:noAutofit/>
          </a:bodyPr>
          <a:lstStyle/>
          <a:p>
            <a:pPr marL="114300" marR="0" lvl="0" indent="-114300" algn="l" rtl="0">
              <a:spcBef>
                <a:spcPts val="0"/>
              </a:spcBef>
              <a:spcAft>
                <a:spcPts val="0"/>
              </a:spcAft>
              <a:buClr>
                <a:srgbClr val="4A5568"/>
              </a:buClr>
              <a:buSzPts val="1050"/>
              <a:buFont typeface="Calibri"/>
              <a:buChar char="–"/>
            </a:pPr>
            <a:r>
              <a:rPr lang="es-ES" sz="1050" dirty="0">
                <a:solidFill>
                  <a:schemeClr val="accent1"/>
                </a:solidFill>
                <a:latin typeface="Calibri"/>
                <a:ea typeface="Calibri"/>
                <a:cs typeface="Calibri"/>
                <a:sym typeface="Calibri"/>
              </a:rPr>
              <a:t>ANULADA. </a:t>
            </a:r>
            <a:r>
              <a:rPr lang="es-ES" sz="1050" strike="sngStrike" dirty="0">
                <a:solidFill>
                  <a:schemeClr val="dk1"/>
                </a:solidFill>
                <a:latin typeface="Calibri"/>
                <a:ea typeface="Calibri"/>
                <a:cs typeface="Calibri"/>
                <a:sym typeface="Calibri"/>
              </a:rPr>
              <a:t>Establecer una senda presupuestaria progresiva que permita alcanzar el 10% de la AOD navarra destinada a Acción Humanitaria antes de que finalice la vigencia del IV PDCN </a:t>
            </a:r>
            <a:endParaRPr lang="es-ES" sz="1050" strike="sngStrike" dirty="0">
              <a:solidFill>
                <a:schemeClr val="dk1"/>
              </a:solidFill>
              <a:latin typeface="Calibri"/>
              <a:ea typeface="Calibri"/>
              <a:cs typeface="Calibri"/>
            </a:endParaRPr>
          </a:p>
        </p:txBody>
      </p:sp>
      <p:sp>
        <p:nvSpPr>
          <p:cNvPr id="84" name="Google Shape;84;p2"/>
          <p:cNvSpPr/>
          <p:nvPr/>
        </p:nvSpPr>
        <p:spPr>
          <a:xfrm>
            <a:off x="5234940" y="4745736"/>
            <a:ext cx="4649724" cy="5690311"/>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5" name="Google Shape;85;p2"/>
          <p:cNvSpPr/>
          <p:nvPr/>
        </p:nvSpPr>
        <p:spPr>
          <a:xfrm>
            <a:off x="5234940" y="4745736"/>
            <a:ext cx="54864" cy="569031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6" name="Google Shape;86;p2"/>
          <p:cNvSpPr/>
          <p:nvPr/>
        </p:nvSpPr>
        <p:spPr>
          <a:xfrm>
            <a:off x="5353812" y="4864608"/>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7" name="Google Shape;87;p2"/>
          <p:cNvSpPr/>
          <p:nvPr/>
        </p:nvSpPr>
        <p:spPr>
          <a:xfrm>
            <a:off x="5353812" y="486460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P3</a:t>
            </a:r>
            <a:endParaRPr sz="850">
              <a:solidFill>
                <a:schemeClr val="dk1"/>
              </a:solidFill>
              <a:latin typeface="Calibri"/>
              <a:ea typeface="Calibri"/>
              <a:cs typeface="Calibri"/>
              <a:sym typeface="Calibri"/>
            </a:endParaRPr>
          </a:p>
        </p:txBody>
      </p:sp>
      <p:sp>
        <p:nvSpPr>
          <p:cNvPr id="88" name="Google Shape;88;p2"/>
          <p:cNvSpPr/>
          <p:nvPr/>
        </p:nvSpPr>
        <p:spPr>
          <a:xfrm>
            <a:off x="5747004" y="4828032"/>
            <a:ext cx="4009644" cy="347472"/>
          </a:xfrm>
          <a:prstGeom prst="rect">
            <a:avLst/>
          </a:prstGeom>
          <a:noFill/>
          <a:ln>
            <a:noFill/>
          </a:ln>
        </p:spPr>
        <p:txBody>
          <a:bodyPr spcFirstLastPara="1" wrap="square" lIns="0" tIns="0" rIns="0" bIns="0" anchor="t" anchorCtr="0">
            <a:noAutofit/>
          </a:bodyPr>
          <a:lstStyle/>
          <a:p>
            <a:pPr>
              <a:buClr>
                <a:srgbClr val="5C3D1E"/>
              </a:buClr>
              <a:buSzPts val="1150"/>
            </a:pPr>
            <a:r>
              <a:rPr lang="es-ES" sz="1050" dirty="0">
                <a:solidFill>
                  <a:schemeClr val="accent1"/>
                </a:solidFill>
                <a:latin typeface="Calibri"/>
                <a:ea typeface="Calibri"/>
                <a:cs typeface="Calibri"/>
              </a:rPr>
              <a:t>REFORMULADO/MATIZADO. </a:t>
            </a:r>
            <a:r>
              <a:rPr lang="es-ES" sz="1150" b="1" noProof="0" dirty="0">
                <a:solidFill>
                  <a:srgbClr val="5C3D1E"/>
                </a:solidFill>
                <a:latin typeface="Calibri"/>
                <a:ea typeface="Calibri"/>
                <a:cs typeface="Calibri"/>
                <a:sym typeface="Calibri"/>
              </a:rPr>
              <a:t>Exploración de nuevas vías para la Acción Humanitaria </a:t>
            </a:r>
            <a:r>
              <a:rPr lang="es-ES" sz="1150" b="1" noProof="0" dirty="0">
                <a:solidFill>
                  <a:schemeClr val="accent1"/>
                </a:solidFill>
                <a:latin typeface="Calibri"/>
                <a:ea typeface="Calibri"/>
                <a:cs typeface="Calibri"/>
                <a:sym typeface="Calibri"/>
              </a:rPr>
              <a:t>para la d</a:t>
            </a:r>
            <a:r>
              <a:rPr lang="es-ES" sz="1150" b="1" noProof="0" dirty="0">
                <a:solidFill>
                  <a:schemeClr val="accent1"/>
                </a:solidFill>
                <a:latin typeface="Calibri"/>
                <a:ea typeface="Calibri"/>
                <a:cs typeface="Calibri"/>
              </a:rPr>
              <a:t>iversificación </a:t>
            </a:r>
            <a:r>
              <a:rPr lang="es-ES" sz="1150" b="1" dirty="0">
                <a:solidFill>
                  <a:schemeClr val="accent1"/>
                </a:solidFill>
                <a:latin typeface="Calibri"/>
                <a:ea typeface="Calibri"/>
                <a:cs typeface="Calibri"/>
              </a:rPr>
              <a:t>de canales de intervención</a:t>
            </a:r>
          </a:p>
          <a:p>
            <a:pPr marL="0" marR="0" lvl="0" indent="0" algn="l" rtl="0">
              <a:spcBef>
                <a:spcPts val="0"/>
              </a:spcBef>
              <a:spcAft>
                <a:spcPts val="0"/>
              </a:spcAft>
              <a:buClr>
                <a:srgbClr val="5C3D1E"/>
              </a:buClr>
              <a:buSzPts val="1150"/>
              <a:buFont typeface="Calibri"/>
              <a:buNone/>
            </a:pPr>
            <a:endParaRPr sz="1150" dirty="0">
              <a:solidFill>
                <a:schemeClr val="dk1"/>
              </a:solidFill>
              <a:latin typeface="Calibri"/>
              <a:ea typeface="Calibri"/>
              <a:cs typeface="Calibri"/>
              <a:sym typeface="Calibri"/>
            </a:endParaRPr>
          </a:p>
        </p:txBody>
      </p:sp>
      <p:sp>
        <p:nvSpPr>
          <p:cNvPr id="89" name="Google Shape;89;p2"/>
          <p:cNvSpPr/>
          <p:nvPr/>
        </p:nvSpPr>
        <p:spPr>
          <a:xfrm>
            <a:off x="5637276" y="6252047"/>
            <a:ext cx="4009644" cy="701753"/>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noProof="0" dirty="0">
                <a:solidFill>
                  <a:schemeClr val="accent1"/>
                </a:solidFill>
                <a:latin typeface="Calibri"/>
                <a:ea typeface="Calibri"/>
                <a:cs typeface="Calibri"/>
                <a:sym typeface="Calibri"/>
              </a:rPr>
              <a:t>REFORMULADA/ MATIZADA. En caso de que se sí se haya considerado pertinente, </a:t>
            </a:r>
            <a:r>
              <a:rPr lang="es-ES" sz="1050" noProof="0" dirty="0">
                <a:solidFill>
                  <a:srgbClr val="4A5568"/>
                </a:solidFill>
                <a:latin typeface="Calibri"/>
                <a:ea typeface="Calibri"/>
                <a:cs typeface="Calibri"/>
                <a:sym typeface="Calibri"/>
              </a:rPr>
              <a:t>analizar la viabilidad jurídica y presupuestaria sobre la posibilidad de destinar fondos propios del Gobierno de Navarra a la Acción Humanitaria de la AECID y el encaje del fondo de reserva en el marco de la Ley Foral 5/2001.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90" name="Google Shape;90;p2"/>
          <p:cNvSpPr/>
          <p:nvPr/>
        </p:nvSpPr>
        <p:spPr>
          <a:xfrm>
            <a:off x="10104120" y="4745736"/>
            <a:ext cx="4649724" cy="5690311"/>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2"/>
          <p:cNvSpPr/>
          <p:nvPr/>
        </p:nvSpPr>
        <p:spPr>
          <a:xfrm>
            <a:off x="10104120" y="4745736"/>
            <a:ext cx="54864" cy="569031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2"/>
          <p:cNvSpPr/>
          <p:nvPr/>
        </p:nvSpPr>
        <p:spPr>
          <a:xfrm>
            <a:off x="10222992" y="4864608"/>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2"/>
          <p:cNvSpPr/>
          <p:nvPr/>
        </p:nvSpPr>
        <p:spPr>
          <a:xfrm>
            <a:off x="10222992" y="486460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P4</a:t>
            </a:r>
            <a:endParaRPr sz="850">
              <a:solidFill>
                <a:schemeClr val="dk1"/>
              </a:solidFill>
              <a:latin typeface="Calibri"/>
              <a:ea typeface="Calibri"/>
              <a:cs typeface="Calibri"/>
              <a:sym typeface="Calibri"/>
            </a:endParaRPr>
          </a:p>
        </p:txBody>
      </p:sp>
      <p:sp>
        <p:nvSpPr>
          <p:cNvPr id="94" name="Google Shape;94;p2"/>
          <p:cNvSpPr/>
          <p:nvPr/>
        </p:nvSpPr>
        <p:spPr>
          <a:xfrm>
            <a:off x="10616184" y="4828032"/>
            <a:ext cx="4009644" cy="34747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n-US" sz="1150" b="1">
                <a:solidFill>
                  <a:srgbClr val="5C3D1E"/>
                </a:solidFill>
                <a:latin typeface="Calibri"/>
                <a:ea typeface="Calibri"/>
                <a:cs typeface="Calibri"/>
                <a:sym typeface="Calibri"/>
              </a:rPr>
              <a:t>Convenios con Agencias especializadas de Naciones Unidas</a:t>
            </a:r>
            <a:endParaRPr sz="1150">
              <a:solidFill>
                <a:schemeClr val="dk1"/>
              </a:solidFill>
              <a:latin typeface="Calibri"/>
              <a:ea typeface="Calibri"/>
              <a:cs typeface="Calibri"/>
              <a:sym typeface="Calibri"/>
            </a:endParaRPr>
          </a:p>
        </p:txBody>
      </p:sp>
      <p:sp>
        <p:nvSpPr>
          <p:cNvPr id="95" name="Google Shape;95;p2"/>
          <p:cNvSpPr/>
          <p:nvPr/>
        </p:nvSpPr>
        <p:spPr>
          <a:xfrm>
            <a:off x="10616184" y="5152755"/>
            <a:ext cx="4009644" cy="876851"/>
          </a:xfrm>
          <a:prstGeom prst="rect">
            <a:avLst/>
          </a:prstGeom>
          <a:noFill/>
          <a:ln>
            <a:noFill/>
          </a:ln>
        </p:spPr>
        <p:txBody>
          <a:bodyPr spcFirstLastPara="1" wrap="square" lIns="0" tIns="0" rIns="0" bIns="0" anchor="t" anchorCtr="0">
            <a:noAutofit/>
          </a:bodyPr>
          <a:lstStyle/>
          <a:p>
            <a:pPr marL="114300" lvl="0" indent="-114300">
              <a:buClr>
                <a:schemeClr val="dk1"/>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chemeClr val="dk1"/>
                </a:solidFill>
                <a:latin typeface="Calibri"/>
                <a:ea typeface="Calibri"/>
                <a:cs typeface="Calibri"/>
                <a:sym typeface="Calibri"/>
              </a:rPr>
              <a:t>Mantener y renovar los convenios vigentes con UNICEF, ACNUR y UNRWA, orientándolos preferentemente hacia las prioridades geográficas y sectoriales del IV PDCN, y garantizando en todo caso su autonomía respecto a dichas prioridades cuando las necesidades humanitarias objetivas así lo justifiquen.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96" name="Google Shape;96;p2"/>
          <p:cNvSpPr/>
          <p:nvPr/>
        </p:nvSpPr>
        <p:spPr>
          <a:xfrm>
            <a:off x="14662404" y="10399471"/>
            <a:ext cx="320040" cy="21945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B8A99A"/>
              </a:buClr>
              <a:buSzPts val="850"/>
              <a:buFont typeface="Calibri"/>
              <a:buNone/>
            </a:pPr>
            <a:r>
              <a:rPr lang="en-US" sz="850">
                <a:solidFill>
                  <a:srgbClr val="B8A99A"/>
                </a:solidFill>
                <a:latin typeface="Calibri"/>
                <a:ea typeface="Calibri"/>
                <a:cs typeface="Calibri"/>
                <a:sym typeface="Calibri"/>
              </a:rPr>
              <a:t>3</a:t>
            </a:r>
            <a:endParaRPr sz="850">
              <a:solidFill>
                <a:schemeClr val="dk1"/>
              </a:solidFill>
              <a:latin typeface="Calibri"/>
              <a:ea typeface="Calibri"/>
              <a:cs typeface="Calibri"/>
              <a:sym typeface="Calibri"/>
            </a:endParaRPr>
          </a:p>
        </p:txBody>
      </p:sp>
      <p:sp>
        <p:nvSpPr>
          <p:cNvPr id="2" name="Google Shape;74;p2">
            <a:extLst>
              <a:ext uri="{FF2B5EF4-FFF2-40B4-BE49-F238E27FC236}">
                <a16:creationId xmlns:a16="http://schemas.microsoft.com/office/drawing/2014/main" id="{69C089E6-A540-FEC5-039B-7203C9C69ED6}"/>
              </a:ext>
            </a:extLst>
          </p:cNvPr>
          <p:cNvSpPr/>
          <p:nvPr/>
        </p:nvSpPr>
        <p:spPr>
          <a:xfrm>
            <a:off x="787209" y="2324441"/>
            <a:ext cx="13748004" cy="433270"/>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chemeClr val="dk1"/>
                </a:solidFill>
                <a:latin typeface="Calibri"/>
                <a:ea typeface="Calibri"/>
                <a:cs typeface="Calibri"/>
                <a:sym typeface="Calibri"/>
              </a:rPr>
              <a:t>Incorporar en los criterios de valoración de las convocatorias de respuesta inmediata, una </a:t>
            </a:r>
            <a:r>
              <a:rPr lang="es-ES" sz="1050" dirty="0">
                <a:solidFill>
                  <a:schemeClr val="dk1"/>
                </a:solidFill>
                <a:latin typeface="Calibri"/>
                <a:ea typeface="Calibri"/>
                <a:cs typeface="Calibri"/>
                <a:sym typeface="Calibri"/>
              </a:rPr>
              <a:t>puntuación específica </a:t>
            </a:r>
            <a:r>
              <a:rPr lang="es-ES" sz="1050" noProof="0" dirty="0">
                <a:solidFill>
                  <a:schemeClr val="dk1"/>
                </a:solidFill>
                <a:latin typeface="Calibri"/>
                <a:ea typeface="Calibri"/>
                <a:cs typeface="Calibri"/>
                <a:sym typeface="Calibri"/>
              </a:rPr>
              <a:t>para las ONGD que desarrollen acciones de preparación y reducción del riesgo de desastres antes de que la emergencia se produzca, siguiendo el enfoque de acción anticipatoria.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a:p>
            <a:pPr marL="457200" marR="0" lvl="0" indent="0" algn="l" rtl="0">
              <a:spcBef>
                <a:spcPts val="300"/>
              </a:spcBef>
              <a:spcAft>
                <a:spcPts val="0"/>
              </a:spcAft>
              <a:buNone/>
            </a:pPr>
            <a:endParaRPr sz="1050" dirty="0">
              <a:solidFill>
                <a:srgbClr val="FF0000"/>
              </a:solidFill>
              <a:latin typeface="Calibri"/>
              <a:ea typeface="Calibri"/>
              <a:cs typeface="Calibri"/>
              <a:sym typeface="Calibri"/>
            </a:endParaRPr>
          </a:p>
        </p:txBody>
      </p:sp>
      <p:sp>
        <p:nvSpPr>
          <p:cNvPr id="3" name="Google Shape;74;p2">
            <a:extLst>
              <a:ext uri="{FF2B5EF4-FFF2-40B4-BE49-F238E27FC236}">
                <a16:creationId xmlns:a16="http://schemas.microsoft.com/office/drawing/2014/main" id="{D499B2D7-0F40-6D6D-2E20-3BBDC2CB56A7}"/>
              </a:ext>
            </a:extLst>
          </p:cNvPr>
          <p:cNvSpPr/>
          <p:nvPr/>
        </p:nvSpPr>
        <p:spPr>
          <a:xfrm>
            <a:off x="777875" y="2104085"/>
            <a:ext cx="13748004" cy="274320"/>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chemeClr val="dk1"/>
                </a:solidFill>
                <a:latin typeface="Calibri"/>
                <a:ea typeface="Calibri"/>
                <a:cs typeface="Calibri"/>
                <a:sym typeface="Calibri"/>
              </a:rPr>
              <a:t>Incorporar en los criterios de valoración de las convocatorias de respuesta inmediata, la capacidad de las ONGD para actuar en crisis olvidadas, siguiendo la buena práctica del III PDC.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4" name="Google Shape;83;p2">
            <a:extLst>
              <a:ext uri="{FF2B5EF4-FFF2-40B4-BE49-F238E27FC236}">
                <a16:creationId xmlns:a16="http://schemas.microsoft.com/office/drawing/2014/main" id="{9517C5AC-04B5-D47F-7531-FAE9C53359E9}"/>
              </a:ext>
            </a:extLst>
          </p:cNvPr>
          <p:cNvSpPr/>
          <p:nvPr/>
        </p:nvSpPr>
        <p:spPr>
          <a:xfrm>
            <a:off x="578621" y="7200609"/>
            <a:ext cx="4009644" cy="630016"/>
          </a:xfrm>
          <a:prstGeom prst="rect">
            <a:avLst/>
          </a:prstGeom>
          <a:noFill/>
          <a:ln>
            <a:noFill/>
          </a:ln>
        </p:spPr>
        <p:txBody>
          <a:bodyPr spcFirstLastPara="1" wrap="square" lIns="0" tIns="0" rIns="0" bIns="0" anchor="t" anchorCtr="0">
            <a:noAutofit/>
          </a:bodyPr>
          <a:lstStyle/>
          <a:p>
            <a:pPr marL="114300" marR="0" lvl="0" indent="-114300" algn="l" rtl="0">
              <a:spcBef>
                <a:spcPts val="300"/>
              </a:spcBef>
              <a:spcAft>
                <a:spcPts val="0"/>
              </a:spcAft>
              <a:buClr>
                <a:schemeClr val="dk1"/>
              </a:buClr>
              <a:buSzPts val="1050"/>
              <a:buFont typeface="Calibri"/>
              <a:buChar char="–"/>
            </a:pPr>
            <a:r>
              <a:rPr lang="es-ES" sz="1050" noProof="0" dirty="0">
                <a:solidFill>
                  <a:schemeClr val="accent1"/>
                </a:solidFill>
                <a:latin typeface="Calibri"/>
                <a:ea typeface="Calibri"/>
                <a:cs typeface="Calibri"/>
                <a:sym typeface="Calibri"/>
              </a:rPr>
              <a:t>ANULADA. </a:t>
            </a:r>
            <a:r>
              <a:rPr lang="es-ES" sz="1050" strike="sngStrike" noProof="0" dirty="0">
                <a:solidFill>
                  <a:schemeClr val="dk1"/>
                </a:solidFill>
                <a:latin typeface="Calibri"/>
                <a:ea typeface="Calibri"/>
                <a:cs typeface="Calibri"/>
                <a:sym typeface="Calibri"/>
              </a:rPr>
              <a:t>Mantener la autonomía de la Acción Humanitaria respecto a las prioridades geográficas y sectoriales del IV PDCN, de forma que las intervenciones humanitarias puedan responder a cualquier crisis donde la necesidad lo justifique</a:t>
            </a:r>
          </a:p>
        </p:txBody>
      </p:sp>
      <p:sp>
        <p:nvSpPr>
          <p:cNvPr id="7" name="Google Shape;89;p2">
            <a:extLst>
              <a:ext uri="{FF2B5EF4-FFF2-40B4-BE49-F238E27FC236}">
                <a16:creationId xmlns:a16="http://schemas.microsoft.com/office/drawing/2014/main" id="{F9618051-B51D-1CFB-9BF9-0AC242CA5DA4}"/>
              </a:ext>
            </a:extLst>
          </p:cNvPr>
          <p:cNvSpPr/>
          <p:nvPr/>
        </p:nvSpPr>
        <p:spPr>
          <a:xfrm>
            <a:off x="5637276" y="7104077"/>
            <a:ext cx="4009644" cy="447473"/>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rgbClr val="4A5568"/>
                </a:solidFill>
                <a:latin typeface="Calibri"/>
                <a:ea typeface="Calibri"/>
                <a:cs typeface="Calibri"/>
                <a:sym typeface="Calibri"/>
              </a:rPr>
              <a:t>Explorar la adhesión de Navarra al convenio de colaboración entre la AECID y las CC.AA. en materia humanitaria.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8" name="Google Shape;95;p2">
            <a:extLst>
              <a:ext uri="{FF2B5EF4-FFF2-40B4-BE49-F238E27FC236}">
                <a16:creationId xmlns:a16="http://schemas.microsoft.com/office/drawing/2014/main" id="{32371B63-FF39-4519-2494-0AE36333CBD2}"/>
              </a:ext>
            </a:extLst>
          </p:cNvPr>
          <p:cNvSpPr/>
          <p:nvPr/>
        </p:nvSpPr>
        <p:spPr>
          <a:xfrm>
            <a:off x="10589133" y="6145560"/>
            <a:ext cx="4009644" cy="537162"/>
          </a:xfrm>
          <a:prstGeom prst="rect">
            <a:avLst/>
          </a:prstGeom>
          <a:noFill/>
          <a:ln>
            <a:noFill/>
          </a:ln>
        </p:spPr>
        <p:txBody>
          <a:bodyPr spcFirstLastPara="1" wrap="square" lIns="0" tIns="0" rIns="0" bIns="0" anchor="t" anchorCtr="0">
            <a:noAutofit/>
          </a:bodyPr>
          <a:lstStyle/>
          <a:p>
            <a:pPr marL="114300" indent="-114300">
              <a:spcBef>
                <a:spcPts val="300"/>
              </a:spcBef>
              <a:buClr>
                <a:schemeClr val="dk1"/>
              </a:buClr>
              <a:buSzPts val="1050"/>
              <a:buFont typeface="Calibri"/>
              <a:buChar char="–"/>
            </a:pPr>
            <a:r>
              <a:rPr lang="es-ES" sz="1050" dirty="0">
                <a:solidFill>
                  <a:schemeClr val="accent1"/>
                </a:solidFill>
                <a:latin typeface="Calibri"/>
                <a:ea typeface="Calibri"/>
                <a:cs typeface="Calibri"/>
                <a:sym typeface="Calibri"/>
              </a:rPr>
              <a:t>REFORMULADA/ MATIZADA. </a:t>
            </a:r>
            <a:r>
              <a:rPr lang="es-ES" sz="1050" dirty="0">
                <a:solidFill>
                  <a:schemeClr val="dk1"/>
                </a:solidFill>
                <a:latin typeface="Calibri"/>
                <a:ea typeface="Calibri"/>
                <a:cs typeface="Calibri"/>
                <a:sym typeface="Calibri"/>
              </a:rPr>
              <a:t>Mejorar la transparencia de los convenios con </a:t>
            </a:r>
            <a:r>
              <a:rPr lang="es-ES" sz="1050" dirty="0">
                <a:solidFill>
                  <a:schemeClr val="dk1"/>
                </a:solidFill>
                <a:latin typeface="Calibri"/>
                <a:ea typeface="Calibri"/>
                <a:cs typeface="Calibri"/>
              </a:rPr>
              <a:t>agencias especializadas de NNUU</a:t>
            </a:r>
            <a:r>
              <a:rPr lang="es-ES" sz="1050" dirty="0">
                <a:solidFill>
                  <a:schemeClr val="dk1"/>
                </a:solidFill>
                <a:latin typeface="Calibri"/>
                <a:ea typeface="Calibri"/>
                <a:cs typeface="Calibri"/>
                <a:sym typeface="Calibri"/>
              </a:rPr>
              <a:t>, publicando en la web de Cooperación del Gobierno de Navarra los convenios firmados, </a:t>
            </a:r>
            <a:r>
              <a:rPr lang="es-ES" sz="1050" dirty="0">
                <a:solidFill>
                  <a:schemeClr val="accent1"/>
                </a:solidFill>
                <a:latin typeface="Calibri"/>
                <a:ea typeface="Calibri"/>
                <a:cs typeface="Calibri"/>
                <a:sym typeface="Calibri"/>
              </a:rPr>
              <a:t>así como el </a:t>
            </a:r>
            <a:r>
              <a:rPr lang="es-ES" sz="1050" dirty="0">
                <a:solidFill>
                  <a:schemeClr val="accent1"/>
                </a:solidFill>
                <a:latin typeface="Calibri"/>
                <a:ea typeface="Calibri"/>
                <a:cs typeface="Calibri"/>
              </a:rPr>
              <a:t>uso, los resultados e impacto de los fondos asignados a estos convenios. </a:t>
            </a:r>
            <a:r>
              <a:rPr lang="es-ES" sz="1050" b="1" dirty="0">
                <a:solidFill>
                  <a:srgbClr val="5C3D1E"/>
                </a:solidFill>
                <a:latin typeface="Calibri"/>
                <a:ea typeface="Calibri"/>
                <a:cs typeface="Calibri"/>
              </a:rPr>
              <a:t>: </a:t>
            </a:r>
            <a:endParaRPr lang="es-ES" sz="1050" dirty="0">
              <a:solidFill>
                <a:schemeClr val="accent1"/>
              </a:solidFill>
              <a:latin typeface="Calibri"/>
              <a:ea typeface="Calibri"/>
              <a:cs typeface="Calibri"/>
            </a:endParaRPr>
          </a:p>
          <a:p>
            <a:pPr marL="114300" marR="0" lvl="0" indent="-114300" algn="l" rtl="0">
              <a:spcBef>
                <a:spcPts val="300"/>
              </a:spcBef>
              <a:spcAft>
                <a:spcPts val="0"/>
              </a:spcAft>
              <a:buClr>
                <a:schemeClr val="dk1"/>
              </a:buClr>
              <a:buSzPts val="1050"/>
              <a:buFont typeface="Calibri"/>
              <a:buChar char="–"/>
            </a:pPr>
            <a:endParaRPr lang="es-ES" sz="1050" noProof="0" dirty="0">
              <a:solidFill>
                <a:schemeClr val="dk1"/>
              </a:solidFill>
              <a:latin typeface="Calibri"/>
              <a:ea typeface="Calibri"/>
              <a:cs typeface="Calibri"/>
              <a:sym typeface="Calibri"/>
            </a:endParaRPr>
          </a:p>
        </p:txBody>
      </p:sp>
      <p:sp>
        <p:nvSpPr>
          <p:cNvPr id="9" name="Google Shape;95;p2">
            <a:extLst>
              <a:ext uri="{FF2B5EF4-FFF2-40B4-BE49-F238E27FC236}">
                <a16:creationId xmlns:a16="http://schemas.microsoft.com/office/drawing/2014/main" id="{4C70F397-1B43-5B6D-DC94-C7CA5CE2D8DA}"/>
              </a:ext>
            </a:extLst>
          </p:cNvPr>
          <p:cNvSpPr/>
          <p:nvPr/>
        </p:nvSpPr>
        <p:spPr>
          <a:xfrm>
            <a:off x="10589133" y="7048690"/>
            <a:ext cx="4009644" cy="933855"/>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chemeClr val="dk1"/>
                </a:solidFill>
                <a:latin typeface="Calibri"/>
                <a:ea typeface="Calibri"/>
                <a:cs typeface="Calibri"/>
                <a:sym typeface="Calibri"/>
              </a:rPr>
              <a:t>Garantizar que en el momento de la firma de los convenios con Agencias de NNUU, los mismos responden a un análisis previo de necesidades humanitarias objetivas, incorporando criterios de priorización basados en estándares internacionales como los utilizados por ECHO u OCHA.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5" name="Google Shape;89;p2">
            <a:extLst>
              <a:ext uri="{FF2B5EF4-FFF2-40B4-BE49-F238E27FC236}">
                <a16:creationId xmlns:a16="http://schemas.microsoft.com/office/drawing/2014/main" id="{E2DC9AB0-258D-953E-95A4-AA51339418F2}"/>
              </a:ext>
            </a:extLst>
          </p:cNvPr>
          <p:cNvSpPr/>
          <p:nvPr/>
        </p:nvSpPr>
        <p:spPr>
          <a:xfrm>
            <a:off x="5600700" y="5468581"/>
            <a:ext cx="4009644" cy="447473"/>
          </a:xfrm>
          <a:prstGeom prst="rect">
            <a:avLst/>
          </a:prstGeom>
          <a:noFill/>
          <a:ln>
            <a:noFill/>
          </a:ln>
        </p:spPr>
        <p:txBody>
          <a:bodyPr spcFirstLastPara="1" wrap="square" lIns="0" tIns="0" rIns="0" bIns="0" anchor="t" anchorCtr="0">
            <a:noAutofit/>
          </a:bodyPr>
          <a:lstStyle/>
          <a:p>
            <a:pPr marL="171450" lvl="1" indent="-171450">
              <a:buFont typeface="Courier New" panose="02070309020205020404" pitchFamily="49" charset="0"/>
              <a:buChar char="-"/>
            </a:pPr>
            <a:r>
              <a:rPr lang="es-ES" sz="1050" dirty="0">
                <a:solidFill>
                  <a:schemeClr val="accent1"/>
                </a:solidFill>
                <a:latin typeface="Calibri"/>
                <a:ea typeface="Calibri"/>
                <a:cs typeface="Calibri"/>
              </a:rPr>
              <a:t>NUEVA. </a:t>
            </a:r>
            <a:r>
              <a:rPr lang="es-ES" sz="1050" dirty="0">
                <a:solidFill>
                  <a:srgbClr val="4A5568"/>
                </a:solidFill>
                <a:latin typeface="Calibri"/>
                <a:ea typeface="Calibri"/>
                <a:cs typeface="Calibri"/>
              </a:rPr>
              <a:t>Estudio de la pertinencia de aportación al fondo de emergencias de AECID (sin detraer fondos de ONGD especializadas) en un marco de aportación del Gobierno de Navarra al Estado a través del convenio con el Estado.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endParaRPr>
          </a:p>
        </p:txBody>
      </p:sp>
      <p:sp>
        <p:nvSpPr>
          <p:cNvPr id="13" name="Google Shape;74;p2">
            <a:extLst>
              <a:ext uri="{FF2B5EF4-FFF2-40B4-BE49-F238E27FC236}">
                <a16:creationId xmlns:a16="http://schemas.microsoft.com/office/drawing/2014/main" id="{2140D02F-695A-C019-AD42-6B48A54BA19C}"/>
              </a:ext>
            </a:extLst>
          </p:cNvPr>
          <p:cNvSpPr/>
          <p:nvPr/>
        </p:nvSpPr>
        <p:spPr>
          <a:xfrm>
            <a:off x="578543" y="5530810"/>
            <a:ext cx="3968383" cy="293581"/>
          </a:xfrm>
          <a:prstGeom prst="rect">
            <a:avLst/>
          </a:prstGeom>
          <a:noFill/>
          <a:ln>
            <a:noFill/>
          </a:ln>
        </p:spPr>
        <p:txBody>
          <a:bodyPr spcFirstLastPara="1" wrap="square" lIns="0" tIns="0" rIns="0" bIns="0" anchor="t" anchorCtr="0">
            <a:noAutofit/>
          </a:bodyPr>
          <a:lstStyle/>
          <a:p>
            <a:pPr marL="171450" lvl="1" indent="-171450">
              <a:buFont typeface="Courier New" panose="02070309020205020404" pitchFamily="49" charset="0"/>
              <a:buChar char="-"/>
            </a:pPr>
            <a:r>
              <a:rPr lang="es-ES" sz="1050" dirty="0">
                <a:solidFill>
                  <a:schemeClr val="accent1"/>
                </a:solidFill>
                <a:latin typeface="Calibri"/>
                <a:ea typeface="Calibri"/>
                <a:cs typeface="Calibri"/>
              </a:rPr>
              <a:t>NUEVA. </a:t>
            </a:r>
            <a:r>
              <a:rPr lang="es-ES" sz="1050" dirty="0">
                <a:solidFill>
                  <a:schemeClr val="dk1"/>
                </a:solidFill>
                <a:latin typeface="Calibri"/>
                <a:ea typeface="Calibri"/>
                <a:cs typeface="Calibri"/>
              </a:rPr>
              <a:t>Llevar a cabo un análisis crítico del criterio de declaración de emergencia con un máximo de 3 meses de antelación.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p:txBody>
      </p:sp>
      <p:sp>
        <p:nvSpPr>
          <p:cNvPr id="16" name="Google Shape;74;p2">
            <a:extLst>
              <a:ext uri="{FF2B5EF4-FFF2-40B4-BE49-F238E27FC236}">
                <a16:creationId xmlns:a16="http://schemas.microsoft.com/office/drawing/2014/main" id="{62DB8933-3623-E0D8-A7F0-6A37766AC381}"/>
              </a:ext>
            </a:extLst>
          </p:cNvPr>
          <p:cNvSpPr/>
          <p:nvPr/>
        </p:nvSpPr>
        <p:spPr>
          <a:xfrm>
            <a:off x="787209" y="2712205"/>
            <a:ext cx="13748004" cy="262030"/>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NUEVA  </a:t>
            </a:r>
            <a:r>
              <a:rPr lang="es-ES" sz="1050" noProof="0" dirty="0">
                <a:solidFill>
                  <a:schemeClr val="dk1"/>
                </a:solidFill>
                <a:latin typeface="Calibri"/>
                <a:ea typeface="Calibri"/>
                <a:cs typeface="Calibri"/>
                <a:sym typeface="Calibri"/>
              </a:rPr>
              <a:t>Incorporar en los criterios de valoración de las convocatorias de respuesta inmediata, una puntuación específica para las intervenciones</a:t>
            </a:r>
            <a:r>
              <a:rPr lang="es-ES" sz="1050" dirty="0">
                <a:solidFill>
                  <a:schemeClr val="dk1"/>
                </a:solidFill>
                <a:latin typeface="Calibri"/>
                <a:ea typeface="Calibri"/>
                <a:cs typeface="Calibri"/>
                <a:sym typeface="Calibri"/>
              </a:rPr>
              <a:t> que incorporen el </a:t>
            </a:r>
            <a:r>
              <a:rPr lang="es-ES" sz="1050" dirty="0">
                <a:solidFill>
                  <a:schemeClr val="dk1"/>
                </a:solidFill>
                <a:latin typeface="Calibri"/>
                <a:ea typeface="Calibri"/>
                <a:cs typeface="Calibri"/>
              </a:rPr>
              <a:t>nexo H-D-P (Humanitario - Desarrollo - Paz).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sym typeface="Calibri"/>
            </a:endParaRPr>
          </a:p>
          <a:p>
            <a:pPr marL="457200" marR="0" lvl="0" indent="0" algn="l" rtl="0">
              <a:spcBef>
                <a:spcPts val="300"/>
              </a:spcBef>
              <a:spcAft>
                <a:spcPts val="0"/>
              </a:spcAft>
              <a:buNone/>
            </a:pPr>
            <a:endParaRPr sz="1050" dirty="0">
              <a:solidFill>
                <a:srgbClr val="FF0000"/>
              </a:solidFill>
              <a:latin typeface="Calibri"/>
              <a:ea typeface="Calibri"/>
              <a:cs typeface="Calibri"/>
              <a:sym typeface="Calibri"/>
            </a:endParaRPr>
          </a:p>
        </p:txBody>
      </p:sp>
      <p:sp>
        <p:nvSpPr>
          <p:cNvPr id="17" name="Google Shape;74;p2">
            <a:extLst>
              <a:ext uri="{FF2B5EF4-FFF2-40B4-BE49-F238E27FC236}">
                <a16:creationId xmlns:a16="http://schemas.microsoft.com/office/drawing/2014/main" id="{978D6113-1625-6B59-E49E-EFDB11C7C294}"/>
              </a:ext>
            </a:extLst>
          </p:cNvPr>
          <p:cNvSpPr/>
          <p:nvPr/>
        </p:nvSpPr>
        <p:spPr>
          <a:xfrm>
            <a:off x="548768" y="8035168"/>
            <a:ext cx="4027932" cy="293581"/>
          </a:xfrm>
          <a:prstGeom prst="rect">
            <a:avLst/>
          </a:prstGeom>
          <a:noFill/>
          <a:ln>
            <a:noFill/>
          </a:ln>
        </p:spPr>
        <p:txBody>
          <a:bodyPr spcFirstLastPara="1" wrap="square" lIns="0" tIns="0" rIns="0" bIns="0" anchor="t" anchorCtr="0">
            <a:noAutofit/>
          </a:bodyPr>
          <a:lstStyle/>
          <a:p>
            <a:pPr marL="171450" lvl="1" indent="-171450">
              <a:buFont typeface="Courier New" panose="02070309020205020404" pitchFamily="49" charset="0"/>
              <a:buChar char="-"/>
            </a:pPr>
            <a:r>
              <a:rPr lang="es-ES" sz="1050" dirty="0">
                <a:solidFill>
                  <a:schemeClr val="accent1"/>
                </a:solidFill>
                <a:latin typeface="Calibri"/>
                <a:ea typeface="Calibri"/>
                <a:cs typeface="Calibri"/>
              </a:rPr>
              <a:t>NUEVA.</a:t>
            </a:r>
            <a:r>
              <a:rPr lang="es-ES" sz="1050" dirty="0">
                <a:solidFill>
                  <a:srgbClr val="FF0000"/>
                </a:solidFill>
                <a:latin typeface="Calibri"/>
                <a:ea typeface="Calibri"/>
                <a:cs typeface="Calibri"/>
              </a:rPr>
              <a:t> </a:t>
            </a:r>
            <a:r>
              <a:rPr lang="es-ES" sz="1050" dirty="0">
                <a:solidFill>
                  <a:schemeClr val="dk1"/>
                </a:solidFill>
                <a:latin typeface="Calibri"/>
                <a:ea typeface="Calibri"/>
                <a:cs typeface="Calibri"/>
              </a:rPr>
              <a:t>Estudio de la creación de un instrumento de crisis olvidadas  prolongadas excepcionales (Sudán, OPT, etc.) .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p:txBody>
      </p:sp>
      <p:sp>
        <p:nvSpPr>
          <p:cNvPr id="18" name="Google Shape;74;p2">
            <a:extLst>
              <a:ext uri="{FF2B5EF4-FFF2-40B4-BE49-F238E27FC236}">
                <a16:creationId xmlns:a16="http://schemas.microsoft.com/office/drawing/2014/main" id="{1F1570EC-D146-1A2A-7F97-DE9DE93F56AD}"/>
              </a:ext>
            </a:extLst>
          </p:cNvPr>
          <p:cNvSpPr/>
          <p:nvPr/>
        </p:nvSpPr>
        <p:spPr>
          <a:xfrm>
            <a:off x="585639" y="6627375"/>
            <a:ext cx="4051060" cy="293581"/>
          </a:xfrm>
          <a:prstGeom prst="rect">
            <a:avLst/>
          </a:prstGeom>
          <a:noFill/>
          <a:ln>
            <a:noFill/>
          </a:ln>
        </p:spPr>
        <p:txBody>
          <a:bodyPr spcFirstLastPara="1" wrap="square" lIns="0" tIns="0" rIns="0" bIns="0" anchor="t" anchorCtr="0">
            <a:noAutofit/>
          </a:bodyPr>
          <a:lstStyle/>
          <a:p>
            <a:pPr marL="171450" lvl="1" indent="-171450">
              <a:buFont typeface="Courier New" panose="02070309020205020404" pitchFamily="49" charset="0"/>
              <a:buChar char="-"/>
            </a:pPr>
            <a:r>
              <a:rPr lang="es-ES" sz="1050" dirty="0">
                <a:solidFill>
                  <a:schemeClr val="accent1"/>
                </a:solidFill>
                <a:latin typeface="Calibri"/>
                <a:ea typeface="Calibri"/>
                <a:cs typeface="Calibri"/>
              </a:rPr>
              <a:t>NUEVA. </a:t>
            </a:r>
            <a:r>
              <a:rPr lang="es-ES" sz="1050" dirty="0">
                <a:solidFill>
                  <a:schemeClr val="dk1"/>
                </a:solidFill>
                <a:latin typeface="Calibri"/>
                <a:ea typeface="Calibri"/>
                <a:cs typeface="Calibri"/>
              </a:rPr>
              <a:t>Revisión y análisis de instrumento de intervenciones de emergencias destinado a ONGD especializadas calificadas y aumentar el presupuesto asignado.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p:txBody>
      </p:sp>
      <p:sp>
        <p:nvSpPr>
          <p:cNvPr id="21" name="Google Shape;74;p2">
            <a:extLst>
              <a:ext uri="{FF2B5EF4-FFF2-40B4-BE49-F238E27FC236}">
                <a16:creationId xmlns:a16="http://schemas.microsoft.com/office/drawing/2014/main" id="{05E2772A-736A-31CF-7F5F-E860EF1ED1D9}"/>
              </a:ext>
            </a:extLst>
          </p:cNvPr>
          <p:cNvSpPr/>
          <p:nvPr/>
        </p:nvSpPr>
        <p:spPr>
          <a:xfrm>
            <a:off x="10589133" y="7998920"/>
            <a:ext cx="3899916" cy="262030"/>
          </a:xfrm>
          <a:prstGeom prst="rect">
            <a:avLst/>
          </a:prstGeom>
          <a:noFill/>
          <a:ln>
            <a:noFill/>
          </a:ln>
        </p:spPr>
        <p:txBody>
          <a:bodyPr spcFirstLastPara="1" wrap="square" lIns="0" tIns="0" rIns="0" bIns="0" anchor="t" anchorCtr="0">
            <a:noAutofit/>
          </a:bodyPr>
          <a:lstStyle/>
          <a:p>
            <a:pPr marL="114300" lvl="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NUEVA </a:t>
            </a:r>
            <a:r>
              <a:rPr lang="es-ES" sz="1050" dirty="0">
                <a:solidFill>
                  <a:schemeClr val="dk1"/>
                </a:solidFill>
                <a:latin typeface="Calibri"/>
                <a:ea typeface="Calibri"/>
                <a:cs typeface="Calibri"/>
                <a:sym typeface="Calibri"/>
              </a:rPr>
              <a:t>Garantizar que en el momento de la firma de los convenios con Agencias de NNUU, los mismos incorporen el </a:t>
            </a:r>
            <a:r>
              <a:rPr lang="es-ES" sz="1050" dirty="0">
                <a:solidFill>
                  <a:schemeClr val="dk1"/>
                </a:solidFill>
                <a:latin typeface="Calibri"/>
                <a:ea typeface="Calibri"/>
                <a:cs typeface="Calibri"/>
              </a:rPr>
              <a:t>nexo H-D-P (Humanitario - Desarrollo - Paz).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sym typeface="Calibri"/>
            </a:endParaRPr>
          </a:p>
          <a:p>
            <a:pPr marL="457200" marR="0" lvl="0" indent="0" algn="l" rtl="0">
              <a:spcBef>
                <a:spcPts val="300"/>
              </a:spcBef>
              <a:spcAft>
                <a:spcPts val="0"/>
              </a:spcAft>
              <a:buNone/>
            </a:pPr>
            <a:endParaRPr sz="1050" dirty="0">
              <a:solidFill>
                <a:srgbClr val="FF0000"/>
              </a:solidFill>
              <a:latin typeface="Calibri"/>
              <a:ea typeface="Calibri"/>
              <a:cs typeface="Calibri"/>
              <a:sym typeface="Calibri"/>
            </a:endParaRPr>
          </a:p>
        </p:txBody>
      </p:sp>
      <p:sp>
        <p:nvSpPr>
          <p:cNvPr id="22" name="Google Shape;75;p2">
            <a:extLst>
              <a:ext uri="{FF2B5EF4-FFF2-40B4-BE49-F238E27FC236}">
                <a16:creationId xmlns:a16="http://schemas.microsoft.com/office/drawing/2014/main" id="{E7843C81-F54D-6934-BE10-5F36ADD20C3F}"/>
              </a:ext>
            </a:extLst>
          </p:cNvPr>
          <p:cNvSpPr/>
          <p:nvPr/>
        </p:nvSpPr>
        <p:spPr>
          <a:xfrm>
            <a:off x="10104120" y="3869839"/>
            <a:ext cx="4649724" cy="827703"/>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lvl="0"/>
            <a:r>
              <a:rPr lang="es-ES" sz="980" b="1" dirty="0">
                <a:solidFill>
                  <a:schemeClr val="accent1"/>
                </a:solidFill>
                <a:latin typeface="Calibri"/>
                <a:ea typeface="Calibri"/>
                <a:cs typeface="Calibri"/>
              </a:rPr>
              <a:t>OE 2.4.- NUEVO. Mejorar la eficacia del mecanismo de convenios con las Agencias especializadas de NNUU</a:t>
            </a:r>
            <a:endParaRPr sz="980" b="1" dirty="0">
              <a:solidFill>
                <a:schemeClr val="accent1"/>
              </a:solidFill>
              <a:latin typeface="Calibri"/>
              <a:ea typeface="Calibri"/>
              <a:cs typeface="Calibri"/>
              <a:sym typeface="Calibri"/>
            </a:endParaRPr>
          </a:p>
        </p:txBody>
      </p:sp>
      <p:sp>
        <p:nvSpPr>
          <p:cNvPr id="23" name="Google Shape;75;p2">
            <a:extLst>
              <a:ext uri="{FF2B5EF4-FFF2-40B4-BE49-F238E27FC236}">
                <a16:creationId xmlns:a16="http://schemas.microsoft.com/office/drawing/2014/main" id="{B415F578-CCC6-3A65-9A93-850BB5D9A120}"/>
              </a:ext>
            </a:extLst>
          </p:cNvPr>
          <p:cNvSpPr/>
          <p:nvPr/>
        </p:nvSpPr>
        <p:spPr>
          <a:xfrm>
            <a:off x="5298948" y="3876509"/>
            <a:ext cx="4649724" cy="821033"/>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a:buClr>
                <a:srgbClr val="5C3D1E"/>
              </a:buClr>
              <a:buSzPts val="980"/>
            </a:pPr>
            <a:r>
              <a:rPr lang="es-ES" sz="980" b="1" dirty="0">
                <a:solidFill>
                  <a:schemeClr val="accent1"/>
                </a:solidFill>
                <a:latin typeface="Calibri"/>
                <a:ea typeface="Calibri"/>
                <a:cs typeface="Calibri"/>
              </a:rPr>
              <a:t>OE 2.3.- NUEVO. Incrementar el conocimiento sobre posibles canales de intervención humanitaria</a:t>
            </a:r>
          </a:p>
        </p:txBody>
      </p:sp>
      <p:sp>
        <p:nvSpPr>
          <p:cNvPr id="24" name="Google Shape;65;p2">
            <a:extLst>
              <a:ext uri="{FF2B5EF4-FFF2-40B4-BE49-F238E27FC236}">
                <a16:creationId xmlns:a16="http://schemas.microsoft.com/office/drawing/2014/main" id="{7BB6AA0D-ED82-93CB-165B-85197C1E44DF}"/>
              </a:ext>
            </a:extLst>
          </p:cNvPr>
          <p:cNvSpPr/>
          <p:nvPr/>
        </p:nvSpPr>
        <p:spPr>
          <a:xfrm>
            <a:off x="1115568" y="939725"/>
            <a:ext cx="1354683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dirty="0">
                <a:solidFill>
                  <a:srgbClr val="FFFFFF"/>
                </a:solidFill>
                <a:latin typeface="Calibri"/>
                <a:ea typeface="Calibri"/>
                <a:cs typeface="Calibri"/>
              </a:rPr>
              <a:t>O.E.2. </a:t>
            </a:r>
            <a:r>
              <a:rPr lang="es-ES" sz="1300" b="1" dirty="0">
                <a:solidFill>
                  <a:schemeClr val="accent1"/>
                </a:solidFill>
                <a:latin typeface="Calibri"/>
                <a:ea typeface="Calibri"/>
                <a:cs typeface="Calibri"/>
              </a:rPr>
              <a:t>NUEVO. </a:t>
            </a:r>
            <a:r>
              <a:rPr lang="es-ES" b="1" dirty="0">
                <a:solidFill>
                  <a:schemeClr val="accent1"/>
                </a:solidFill>
                <a:latin typeface="Calibri"/>
                <a:ea typeface="Calibri"/>
                <a:cs typeface="Calibri"/>
              </a:rPr>
              <a:t>MEJORAR LA CALIDAD Y EFICACIA DE LA ACCIÓN HUMANITARIA</a:t>
            </a:r>
            <a:endParaRPr b="1" dirty="0">
              <a:solidFill>
                <a:schemeClr val="accent1"/>
              </a:solidFill>
              <a:latin typeface="Calibri"/>
              <a:ea typeface="Calibri"/>
              <a:cs typeface="Calibri"/>
              <a:sym typeface="Calibri"/>
            </a:endParaRPr>
          </a:p>
        </p:txBody>
      </p:sp>
      <p:sp>
        <p:nvSpPr>
          <p:cNvPr id="25" name="Google Shape;74;p2">
            <a:extLst>
              <a:ext uri="{FF2B5EF4-FFF2-40B4-BE49-F238E27FC236}">
                <a16:creationId xmlns:a16="http://schemas.microsoft.com/office/drawing/2014/main" id="{EA71917C-3678-B19F-91F7-B7DE9AAF3E39}"/>
              </a:ext>
            </a:extLst>
          </p:cNvPr>
          <p:cNvSpPr/>
          <p:nvPr/>
        </p:nvSpPr>
        <p:spPr>
          <a:xfrm>
            <a:off x="777875" y="2945193"/>
            <a:ext cx="13748004" cy="262030"/>
          </a:xfrm>
          <a:prstGeom prst="rect">
            <a:avLst/>
          </a:prstGeom>
          <a:noFill/>
          <a:ln>
            <a:noFill/>
          </a:ln>
        </p:spPr>
        <p:txBody>
          <a:bodyPr spcFirstLastPara="1" wrap="square" lIns="0" tIns="0" rIns="0" bIns="0" anchor="t" anchorCtr="0">
            <a:noAutofit/>
          </a:bodyPr>
          <a:lstStyle/>
          <a:p>
            <a:pPr marL="114300" indent="-114300">
              <a:spcBef>
                <a:spcPts val="300"/>
              </a:spcBef>
              <a:buClr>
                <a:schemeClr val="dk1"/>
              </a:buClr>
              <a:buSzPts val="1050"/>
              <a:buFont typeface="Calibri"/>
              <a:buChar char="–"/>
            </a:pPr>
            <a:r>
              <a:rPr lang="es-ES" sz="1050" dirty="0">
                <a:solidFill>
                  <a:schemeClr val="accent1"/>
                </a:solidFill>
                <a:latin typeface="Calibri"/>
                <a:ea typeface="Calibri"/>
                <a:cs typeface="Calibri"/>
              </a:rPr>
              <a:t>NUEVA  </a:t>
            </a:r>
            <a:r>
              <a:rPr lang="es-ES" sz="1050" noProof="0" dirty="0">
                <a:solidFill>
                  <a:schemeClr val="dk1"/>
                </a:solidFill>
                <a:latin typeface="Calibri"/>
                <a:ea typeface="Calibri"/>
                <a:cs typeface="Calibri"/>
                <a:sym typeface="Calibri"/>
              </a:rPr>
              <a:t>Incorporar en los criterios de valoración de las convocatorias de </a:t>
            </a:r>
            <a:r>
              <a:rPr lang="es-ES" sz="1050" dirty="0">
                <a:solidFill>
                  <a:schemeClr val="dk1"/>
                </a:solidFill>
                <a:latin typeface="Calibri"/>
                <a:ea typeface="Calibri"/>
                <a:cs typeface="Calibri"/>
                <a:sym typeface="Calibri"/>
              </a:rPr>
              <a:t>respuesta inmediata, una puntuación específica para las intervenciones que incorporen la atención a los colectivos vulnerables, especialmente </a:t>
            </a:r>
            <a:r>
              <a:rPr lang="es-ES" sz="1050" dirty="0">
                <a:solidFill>
                  <a:schemeClr val="dk1"/>
                </a:solidFill>
                <a:latin typeface="Calibri"/>
                <a:ea typeface="Calibri"/>
                <a:cs typeface="Calibri"/>
              </a:rPr>
              <a:t>la infancia, la adolescencia y las personas con discapacidad.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a:p>
            <a:pPr marL="114300" lvl="0" indent="-114300">
              <a:spcBef>
                <a:spcPts val="300"/>
              </a:spcBef>
              <a:buClr>
                <a:schemeClr val="dk1"/>
              </a:buClr>
              <a:buSzPts val="1050"/>
              <a:buFont typeface="Calibri"/>
              <a:buChar char="–"/>
            </a:pPr>
            <a:endParaRPr lang="es-ES" sz="1050" dirty="0">
              <a:solidFill>
                <a:schemeClr val="dk1"/>
              </a:solidFill>
              <a:latin typeface="Calibri"/>
              <a:ea typeface="Calibri"/>
              <a:cs typeface="Calibri"/>
              <a:sym typeface="Calibri"/>
            </a:endParaRPr>
          </a:p>
        </p:txBody>
      </p:sp>
      <p:sp>
        <p:nvSpPr>
          <p:cNvPr id="26" name="Google Shape;95;p2">
            <a:extLst>
              <a:ext uri="{FF2B5EF4-FFF2-40B4-BE49-F238E27FC236}">
                <a16:creationId xmlns:a16="http://schemas.microsoft.com/office/drawing/2014/main" id="{1F72F3F7-786B-8FF5-A003-1771531009E7}"/>
              </a:ext>
            </a:extLst>
          </p:cNvPr>
          <p:cNvSpPr/>
          <p:nvPr/>
        </p:nvSpPr>
        <p:spPr>
          <a:xfrm>
            <a:off x="10552176" y="8623457"/>
            <a:ext cx="4009644" cy="537162"/>
          </a:xfrm>
          <a:prstGeom prst="rect">
            <a:avLst/>
          </a:prstGeom>
          <a:noFill/>
          <a:ln>
            <a:noFill/>
          </a:ln>
        </p:spPr>
        <p:txBody>
          <a:bodyPr spcFirstLastPara="1" wrap="square" lIns="0" tIns="0" rIns="0" bIns="0" anchor="t" anchorCtr="0">
            <a:noAutofit/>
          </a:bodyPr>
          <a:lstStyle/>
          <a:p>
            <a:pPr marL="171450" lvl="1" indent="-171450">
              <a:buFont typeface="Courier New" panose="02070309020205020404" pitchFamily="49" charset="0"/>
              <a:buChar char="-"/>
            </a:pPr>
            <a:r>
              <a:rPr lang="es-ES" sz="1050" dirty="0">
                <a:solidFill>
                  <a:schemeClr val="accent1"/>
                </a:solidFill>
                <a:latin typeface="Calibri"/>
                <a:ea typeface="Calibri"/>
                <a:cs typeface="Calibri"/>
              </a:rPr>
              <a:t>NUEVA. </a:t>
            </a:r>
            <a:r>
              <a:rPr lang="es-ES" sz="1050" dirty="0">
                <a:solidFill>
                  <a:schemeClr val="dk1"/>
                </a:solidFill>
                <a:latin typeface="Calibri"/>
                <a:ea typeface="Calibri"/>
                <a:cs typeface="Calibri"/>
              </a:rPr>
              <a:t>Revisión, análisis y evaluación de instrumento de intervenciones de emergencias destinado a Agencias especializadas de NNUU no sujeto a concurrencia competitiva. </a:t>
            </a:r>
            <a:r>
              <a:rPr lang="es-ES" sz="1050" b="1" dirty="0">
                <a:solidFill>
                  <a:srgbClr val="5C3D1E"/>
                </a:solidFill>
                <a:latin typeface="Calibri"/>
                <a:ea typeface="Calibri"/>
                <a:cs typeface="Calibri"/>
              </a:rPr>
              <a:t>: </a:t>
            </a:r>
            <a:endParaRPr lang="es-ES" sz="1050" dirty="0">
              <a:solidFill>
                <a:schemeClr val="dk1"/>
              </a:solidFill>
              <a:latin typeface="Calibri"/>
              <a:ea typeface="Calibri"/>
              <a:cs typeface="Calibri"/>
            </a:endParaRPr>
          </a:p>
        </p:txBody>
      </p:sp>
      <p:sp>
        <p:nvSpPr>
          <p:cNvPr id="6" name="Google Shape;26;p1">
            <a:extLst>
              <a:ext uri="{FF2B5EF4-FFF2-40B4-BE49-F238E27FC236}">
                <a16:creationId xmlns:a16="http://schemas.microsoft.com/office/drawing/2014/main" id="{7F89D535-07F4-5494-9AA7-F9010D8E5F32}"/>
              </a:ext>
            </a:extLst>
          </p:cNvPr>
          <p:cNvSpPr/>
          <p:nvPr/>
        </p:nvSpPr>
        <p:spPr>
          <a:xfrm>
            <a:off x="809357" y="3348231"/>
            <a:ext cx="13748004" cy="261384"/>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highlight>
                  <a:srgbClr val="00FFFF"/>
                </a:highlight>
                <a:latin typeface="Calibri"/>
                <a:ea typeface="Calibri"/>
                <a:cs typeface="Calibri"/>
                <a:sym typeface="Calibri"/>
              </a:rPr>
              <a:t>NUEVA. </a:t>
            </a:r>
            <a:r>
              <a:rPr lang="es-ES" sz="1050" dirty="0">
                <a:solidFill>
                  <a:schemeClr val="dk1"/>
                </a:solidFill>
                <a:highlight>
                  <a:srgbClr val="00FFFF"/>
                </a:highlight>
                <a:latin typeface="Calibri"/>
                <a:ea typeface="Calibri"/>
                <a:cs typeface="Calibri"/>
                <a:sym typeface="Calibri"/>
              </a:rPr>
              <a:t>Incorporar en los criterios de valoración de las convocatorias de respuesta inmediata, una puntuación específica para las intervenciones que incorporen los enfoques transversales, en base a su  definición actualizada de este IV PDCN. </a:t>
            </a:r>
            <a:r>
              <a:rPr lang="es-ES" sz="1050" b="1" dirty="0">
                <a:solidFill>
                  <a:srgbClr val="5C3D1E"/>
                </a:solidFill>
                <a:highlight>
                  <a:srgbClr val="00FFFF"/>
                </a:highlight>
                <a:latin typeface="Calibri"/>
                <a:ea typeface="Calibri"/>
                <a:cs typeface="Calibri"/>
              </a:rPr>
              <a:t>: </a:t>
            </a:r>
            <a:endParaRPr lang="es-ES" sz="1050" dirty="0">
              <a:solidFill>
                <a:schemeClr val="dk1"/>
              </a:solidFill>
              <a:highlight>
                <a:srgbClr val="00FFFF"/>
              </a:highlight>
              <a:latin typeface="Calibri"/>
              <a:ea typeface="Calibri"/>
              <a:cs typeface="Calibri"/>
              <a:sym typeface="Calibri"/>
            </a:endParaRPr>
          </a:p>
        </p:txBody>
      </p:sp>
    </p:spTree>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AF5F1"/>
        </a:solidFill>
        <a:effectLst/>
      </p:bgPr>
    </p:bg>
    <p:spTree>
      <p:nvGrpSpPr>
        <p:cNvPr id="1" name="Shape 101"/>
        <p:cNvGrpSpPr/>
        <p:nvPr/>
      </p:nvGrpSpPr>
      <p:grpSpPr>
        <a:xfrm>
          <a:off x="0" y="0"/>
          <a:ext cx="0" cy="0"/>
          <a:chOff x="0" y="0"/>
          <a:chExt cx="0" cy="0"/>
        </a:xfrm>
      </p:grpSpPr>
      <p:sp>
        <p:nvSpPr>
          <p:cNvPr id="102" name="Google Shape;102;p3"/>
          <p:cNvSpPr/>
          <p:nvPr/>
        </p:nvSpPr>
        <p:spPr>
          <a:xfrm>
            <a:off x="0" y="0"/>
            <a:ext cx="15119604" cy="4023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3" name="Google Shape;103;p3"/>
          <p:cNvSpPr/>
          <p:nvPr/>
        </p:nvSpPr>
        <p:spPr>
          <a:xfrm>
            <a:off x="365760" y="0"/>
            <a:ext cx="14388084" cy="40233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8A99A"/>
              </a:buClr>
              <a:buSzPts val="950"/>
              <a:buFont typeface="Calibri"/>
              <a:buNone/>
            </a:pPr>
            <a:r>
              <a:rPr lang="en-US" sz="950" dirty="0">
                <a:solidFill>
                  <a:srgbClr val="B8A99A"/>
                </a:solidFill>
                <a:latin typeface="Calibri"/>
                <a:ea typeface="Calibri"/>
                <a:cs typeface="Calibri"/>
                <a:sym typeface="Calibri"/>
              </a:rPr>
              <a:t>IV Plan Director de la Cooperación de Navarra  ·  2027–2030</a:t>
            </a:r>
            <a:endParaRPr sz="950" dirty="0">
              <a:solidFill>
                <a:schemeClr val="dk1"/>
              </a:solidFill>
              <a:latin typeface="Calibri"/>
              <a:ea typeface="Calibri"/>
              <a:cs typeface="Calibri"/>
              <a:sym typeface="Calibri"/>
            </a:endParaRPr>
          </a:p>
        </p:txBody>
      </p:sp>
      <p:sp>
        <p:nvSpPr>
          <p:cNvPr id="104" name="Google Shape;104;p3"/>
          <p:cNvSpPr/>
          <p:nvPr/>
        </p:nvSpPr>
        <p:spPr>
          <a:xfrm>
            <a:off x="0" y="402287"/>
            <a:ext cx="15119604" cy="8595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p3"/>
          <p:cNvSpPr/>
          <p:nvPr/>
        </p:nvSpPr>
        <p:spPr>
          <a:xfrm>
            <a:off x="164581" y="437876"/>
            <a:ext cx="749808" cy="274320"/>
          </a:xfrm>
          <a:prstGeom prst="roundRect">
            <a:avLst>
              <a:gd name="adj" fmla="val 23333"/>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 name="Google Shape;106;p3"/>
          <p:cNvSpPr/>
          <p:nvPr/>
        </p:nvSpPr>
        <p:spPr>
          <a:xfrm>
            <a:off x="128016" y="400050"/>
            <a:ext cx="749808" cy="27432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1000"/>
              <a:buFont typeface="Calibri"/>
              <a:buNone/>
            </a:pPr>
            <a:r>
              <a:rPr lang="en-US" sz="1000" b="1" dirty="0">
                <a:solidFill>
                  <a:srgbClr val="FFFFFF"/>
                </a:solidFill>
                <a:latin typeface="Calibri"/>
                <a:ea typeface="Calibri"/>
                <a:cs typeface="Calibri"/>
                <a:sym typeface="Calibri"/>
              </a:rPr>
              <a:t>LE3</a:t>
            </a:r>
            <a:endParaRPr sz="1000" dirty="0">
              <a:solidFill>
                <a:schemeClr val="dk1"/>
              </a:solidFill>
              <a:latin typeface="Calibri"/>
              <a:ea typeface="Calibri"/>
              <a:cs typeface="Calibri"/>
              <a:sym typeface="Calibri"/>
            </a:endParaRPr>
          </a:p>
        </p:txBody>
      </p:sp>
      <p:sp>
        <p:nvSpPr>
          <p:cNvPr id="107" name="Google Shape;107;p3"/>
          <p:cNvSpPr/>
          <p:nvPr/>
        </p:nvSpPr>
        <p:spPr>
          <a:xfrm>
            <a:off x="1057276" y="417520"/>
            <a:ext cx="1354683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noProof="0" dirty="0">
                <a:solidFill>
                  <a:srgbClr val="FFFFFF"/>
                </a:solidFill>
                <a:latin typeface="Calibri"/>
                <a:ea typeface="Calibri"/>
                <a:cs typeface="Calibri"/>
                <a:sym typeface="Calibri"/>
              </a:rPr>
              <a:t>Educación para el Desarrollo Sostenible y Ciudadanía Global (EpDSCG) y Ciudadanía Crítica. </a:t>
            </a:r>
            <a:endParaRPr lang="es-ES" sz="1300" noProof="0" dirty="0">
              <a:solidFill>
                <a:schemeClr val="dk1"/>
              </a:solidFill>
              <a:latin typeface="Calibri"/>
              <a:ea typeface="Calibri"/>
              <a:cs typeface="Calibri"/>
              <a:sym typeface="Calibri"/>
            </a:endParaRPr>
          </a:p>
        </p:txBody>
      </p:sp>
      <p:sp>
        <p:nvSpPr>
          <p:cNvPr id="108" name="Google Shape;108;p3"/>
          <p:cNvSpPr/>
          <p:nvPr/>
        </p:nvSpPr>
        <p:spPr>
          <a:xfrm>
            <a:off x="365760" y="1444752"/>
            <a:ext cx="7058521"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9" name="Google Shape;109;p3"/>
          <p:cNvSpPr/>
          <p:nvPr/>
        </p:nvSpPr>
        <p:spPr>
          <a:xfrm>
            <a:off x="365760" y="1444752"/>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3"/>
          <p:cNvSpPr/>
          <p:nvPr/>
        </p:nvSpPr>
        <p:spPr>
          <a:xfrm>
            <a:off x="365760" y="1828799"/>
            <a:ext cx="7058521" cy="1866803"/>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 name="Google Shape;112;p3"/>
          <p:cNvSpPr/>
          <p:nvPr/>
        </p:nvSpPr>
        <p:spPr>
          <a:xfrm>
            <a:off x="365760" y="1828799"/>
            <a:ext cx="45719" cy="180741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 name="Google Shape;113;p3"/>
          <p:cNvSpPr/>
          <p:nvPr/>
        </p:nvSpPr>
        <p:spPr>
          <a:xfrm>
            <a:off x="484632" y="1947672"/>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3"/>
          <p:cNvSpPr/>
          <p:nvPr/>
        </p:nvSpPr>
        <p:spPr>
          <a:xfrm>
            <a:off x="512064" y="1902925"/>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P1</a:t>
            </a:r>
            <a:endParaRPr sz="850" dirty="0">
              <a:solidFill>
                <a:schemeClr val="dk1"/>
              </a:solidFill>
              <a:latin typeface="Calibri"/>
              <a:ea typeface="Calibri"/>
              <a:cs typeface="Calibri"/>
              <a:sym typeface="Calibri"/>
            </a:endParaRPr>
          </a:p>
        </p:txBody>
      </p:sp>
      <p:sp>
        <p:nvSpPr>
          <p:cNvPr id="115" name="Google Shape;115;p3"/>
          <p:cNvSpPr/>
          <p:nvPr/>
        </p:nvSpPr>
        <p:spPr>
          <a:xfrm>
            <a:off x="914389" y="1902265"/>
            <a:ext cx="6444234" cy="190138"/>
          </a:xfrm>
          <a:prstGeom prst="rect">
            <a:avLst/>
          </a:prstGeom>
          <a:noFill/>
          <a:ln>
            <a:noFill/>
          </a:ln>
        </p:spPr>
        <p:txBody>
          <a:bodyPr spcFirstLastPara="1" wrap="square" lIns="0" tIns="0" rIns="0" bIns="0" anchor="t" anchorCtr="0">
            <a:noAutofit/>
          </a:bodyPr>
          <a:lstStyle/>
          <a:p>
            <a:pPr lvl="0">
              <a:buClr>
                <a:srgbClr val="5C3D1E"/>
              </a:buClr>
              <a:buSzPts val="1150"/>
            </a:pPr>
            <a:r>
              <a:rPr lang="es-ES" sz="1150" b="1" noProof="0" dirty="0">
                <a:solidFill>
                  <a:srgbClr val="5C3D1E"/>
                </a:solidFill>
                <a:latin typeface="Calibri"/>
                <a:ea typeface="Calibri"/>
                <a:cs typeface="Calibri"/>
                <a:sym typeface="Calibri"/>
              </a:rPr>
              <a:t>Escuelas Solidarias</a:t>
            </a:r>
            <a:endParaRPr lang="es-ES" sz="900" noProof="0" dirty="0">
              <a:solidFill>
                <a:schemeClr val="dk1"/>
              </a:solidFill>
              <a:latin typeface="Calibri"/>
              <a:ea typeface="Calibri"/>
              <a:cs typeface="Calibri"/>
              <a:sym typeface="Calibri"/>
            </a:endParaRPr>
          </a:p>
        </p:txBody>
      </p:sp>
      <p:sp>
        <p:nvSpPr>
          <p:cNvPr id="116" name="Google Shape;116;p3"/>
          <p:cNvSpPr/>
          <p:nvPr/>
        </p:nvSpPr>
        <p:spPr>
          <a:xfrm>
            <a:off x="877823" y="2139696"/>
            <a:ext cx="6517367" cy="190138"/>
          </a:xfrm>
          <a:prstGeom prst="rect">
            <a:avLst/>
          </a:prstGeom>
          <a:noFill/>
          <a:ln>
            <a:noFill/>
          </a:ln>
        </p:spPr>
        <p:txBody>
          <a:bodyPr spcFirstLastPara="1" wrap="square" lIns="0" tIns="0" rIns="0" bIns="0" anchor="t" anchorCtr="0">
            <a:noAutofit/>
          </a:bodyPr>
          <a:lstStyle/>
          <a:p>
            <a:pPr marL="114300" indent="-114300">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FF0000"/>
                </a:solidFill>
                <a:latin typeface="Calibri"/>
                <a:ea typeface="Calibri"/>
                <a:cs typeface="Calibri"/>
                <a:sym typeface="Calibri"/>
              </a:rPr>
              <a:t>PENDIENTE DE CONCRETAR. </a:t>
            </a:r>
            <a:r>
              <a:rPr lang="es-ES" sz="1050" dirty="0">
                <a:solidFill>
                  <a:srgbClr val="4A5568"/>
                </a:solidFill>
                <a:latin typeface="Calibri"/>
                <a:ea typeface="Calibri"/>
                <a:cs typeface="Calibri"/>
                <a:sym typeface="Calibri"/>
              </a:rPr>
              <a:t>Actualizar e implementar el Programa de Escuelas Solidarias ©. </a:t>
            </a:r>
            <a:r>
              <a:rPr lang="es-ES" sz="1000" b="1" dirty="0">
                <a:solidFill>
                  <a:srgbClr val="5C3D1E"/>
                </a:solidFill>
                <a:latin typeface="Calibri"/>
                <a:ea typeface="Calibri"/>
                <a:cs typeface="Calibri"/>
              </a:rPr>
              <a:t>: </a:t>
            </a:r>
            <a:endParaRPr lang="es-ES" sz="1000" dirty="0">
              <a:solidFill>
                <a:srgbClr val="FF0000"/>
              </a:solidFill>
              <a:latin typeface="Calibri"/>
              <a:ea typeface="Calibri"/>
              <a:cs typeface="Calibri"/>
              <a:sym typeface="Calibri"/>
            </a:endParaRPr>
          </a:p>
        </p:txBody>
      </p:sp>
      <p:sp>
        <p:nvSpPr>
          <p:cNvPr id="117" name="Google Shape;117;p3"/>
          <p:cNvSpPr/>
          <p:nvPr/>
        </p:nvSpPr>
        <p:spPr>
          <a:xfrm>
            <a:off x="7687937" y="1809089"/>
            <a:ext cx="7084314" cy="1903156"/>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lvl="0"/>
            <a:endParaRPr sz="1800" dirty="0">
              <a:solidFill>
                <a:schemeClr val="dk1"/>
              </a:solidFill>
              <a:latin typeface="Calibri"/>
              <a:ea typeface="Calibri"/>
              <a:cs typeface="Calibri"/>
              <a:sym typeface="Calibri"/>
            </a:endParaRPr>
          </a:p>
        </p:txBody>
      </p:sp>
      <p:sp>
        <p:nvSpPr>
          <p:cNvPr id="118" name="Google Shape;118;p3"/>
          <p:cNvSpPr/>
          <p:nvPr/>
        </p:nvSpPr>
        <p:spPr>
          <a:xfrm>
            <a:off x="7669530" y="1828800"/>
            <a:ext cx="54745" cy="1865190"/>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 name="Google Shape;119;p3"/>
          <p:cNvSpPr/>
          <p:nvPr/>
        </p:nvSpPr>
        <p:spPr>
          <a:xfrm>
            <a:off x="7779258" y="1939510"/>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 name="Google Shape;120;p3"/>
          <p:cNvSpPr/>
          <p:nvPr/>
        </p:nvSpPr>
        <p:spPr>
          <a:xfrm>
            <a:off x="7815815" y="1899133"/>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P2</a:t>
            </a:r>
            <a:endParaRPr sz="850" dirty="0">
              <a:solidFill>
                <a:schemeClr val="dk1"/>
              </a:solidFill>
              <a:latin typeface="Calibri"/>
              <a:ea typeface="Calibri"/>
              <a:cs typeface="Calibri"/>
              <a:sym typeface="Calibri"/>
            </a:endParaRPr>
          </a:p>
        </p:txBody>
      </p:sp>
      <p:sp>
        <p:nvSpPr>
          <p:cNvPr id="121" name="Google Shape;121;p3"/>
          <p:cNvSpPr/>
          <p:nvPr/>
        </p:nvSpPr>
        <p:spPr>
          <a:xfrm>
            <a:off x="8254829" y="1929388"/>
            <a:ext cx="6444234" cy="347472"/>
          </a:xfrm>
          <a:prstGeom prst="rect">
            <a:avLst/>
          </a:prstGeom>
          <a:noFill/>
          <a:ln>
            <a:noFill/>
          </a:ln>
        </p:spPr>
        <p:txBody>
          <a:bodyPr spcFirstLastPara="1" wrap="square" lIns="0" tIns="0" rIns="0" bIns="0" anchor="t" anchorCtr="0">
            <a:noAutofit/>
          </a:bodyPr>
          <a:lstStyle/>
          <a:p>
            <a:pPr>
              <a:buClr>
                <a:srgbClr val="5C3D1E"/>
              </a:buClr>
              <a:buSzPts val="1150"/>
            </a:pPr>
            <a:r>
              <a:rPr lang="es-ES" sz="1150" b="1" dirty="0">
                <a:solidFill>
                  <a:srgbClr val="5C3D1E"/>
                </a:solidFill>
                <a:latin typeface="Calibri"/>
                <a:ea typeface="Calibri"/>
                <a:cs typeface="Calibri"/>
                <a:sym typeface="Calibri"/>
              </a:rPr>
              <a:t>Juventud cooperante navarra: «Ve, Participa y Cuéntanos». </a:t>
            </a:r>
            <a:endParaRPr lang="es-ES" sz="1000" dirty="0"/>
          </a:p>
          <a:p>
            <a:pPr>
              <a:buClr>
                <a:srgbClr val="5C3D1E"/>
              </a:buClr>
              <a:buSzPts val="1150"/>
            </a:pPr>
            <a:endParaRPr lang="es-ES" sz="1000" dirty="0">
              <a:solidFill>
                <a:srgbClr val="4A5568"/>
              </a:solidFill>
              <a:latin typeface="Calibri"/>
              <a:ea typeface="Calibri"/>
              <a:cs typeface="Calibri"/>
              <a:sym typeface="Calibri"/>
            </a:endParaRPr>
          </a:p>
          <a:p>
            <a:pPr marL="0" marR="0" lvl="0" indent="0" algn="l" rtl="0">
              <a:spcBef>
                <a:spcPts val="0"/>
              </a:spcBef>
              <a:spcAft>
                <a:spcPts val="0"/>
              </a:spcAft>
              <a:buClr>
                <a:srgbClr val="5C3D1E"/>
              </a:buClr>
              <a:buSzPts val="1150"/>
              <a:buFont typeface="Calibri"/>
              <a:buNone/>
            </a:pPr>
            <a:endParaRPr lang="es-ES" sz="1000" b="1" dirty="0">
              <a:solidFill>
                <a:srgbClr val="5C3D1E"/>
              </a:solidFill>
              <a:latin typeface="Calibri"/>
              <a:ea typeface="Calibri"/>
              <a:cs typeface="Calibri"/>
              <a:sym typeface="Calibri"/>
            </a:endParaRPr>
          </a:p>
        </p:txBody>
      </p:sp>
      <p:sp>
        <p:nvSpPr>
          <p:cNvPr id="122" name="Google Shape;122;p3"/>
          <p:cNvSpPr/>
          <p:nvPr/>
        </p:nvSpPr>
        <p:spPr>
          <a:xfrm>
            <a:off x="8042903" y="2162755"/>
            <a:ext cx="6546445" cy="3474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noProof="0" dirty="0">
                <a:solidFill>
                  <a:schemeClr val="accent1"/>
                </a:solidFill>
                <a:latin typeface="Calibri"/>
                <a:ea typeface="Calibri"/>
                <a:cs typeface="Calibri"/>
                <a:sym typeface="Calibri"/>
              </a:rPr>
              <a:t>REFORMULADA. </a:t>
            </a:r>
            <a:r>
              <a:rPr lang="es-ES" sz="1050" noProof="0" dirty="0">
                <a:solidFill>
                  <a:srgbClr val="4A5568"/>
                </a:solidFill>
                <a:latin typeface="Calibri"/>
                <a:ea typeface="Calibri"/>
                <a:cs typeface="Calibri"/>
                <a:sym typeface="Calibri"/>
              </a:rPr>
              <a:t>Garantizar la continuidad del programa «Ve, Participa y Cuéntanos» mediante la renovación del convenio de colaboración con el Instituto Navarro de Juventud.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23" name="Google Shape;123;p3"/>
          <p:cNvSpPr/>
          <p:nvPr/>
        </p:nvSpPr>
        <p:spPr>
          <a:xfrm>
            <a:off x="365760" y="3776472"/>
            <a:ext cx="14388084"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 name="Google Shape;124;p3"/>
          <p:cNvSpPr/>
          <p:nvPr/>
        </p:nvSpPr>
        <p:spPr>
          <a:xfrm>
            <a:off x="365760" y="3776472"/>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 name="Google Shape;125;p3"/>
          <p:cNvSpPr/>
          <p:nvPr/>
        </p:nvSpPr>
        <p:spPr>
          <a:xfrm>
            <a:off x="512064" y="3776472"/>
            <a:ext cx="1422349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3.2.- · Mejorar la calidad y pertinencia de los instrumentos de financiación de EpDSCG</a:t>
            </a:r>
            <a:endParaRPr lang="es-ES" sz="980" noProof="0" dirty="0">
              <a:solidFill>
                <a:schemeClr val="dk1"/>
              </a:solidFill>
              <a:latin typeface="Calibri"/>
              <a:ea typeface="Calibri"/>
              <a:cs typeface="Calibri"/>
              <a:sym typeface="Calibri"/>
            </a:endParaRPr>
          </a:p>
        </p:txBody>
      </p:sp>
      <p:sp>
        <p:nvSpPr>
          <p:cNvPr id="126" name="Google Shape;126;p3"/>
          <p:cNvSpPr/>
          <p:nvPr/>
        </p:nvSpPr>
        <p:spPr>
          <a:xfrm>
            <a:off x="372617" y="4151122"/>
            <a:ext cx="14388084" cy="2044509"/>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127;p3"/>
          <p:cNvSpPr/>
          <p:nvPr/>
        </p:nvSpPr>
        <p:spPr>
          <a:xfrm>
            <a:off x="365760" y="4160519"/>
            <a:ext cx="54864" cy="2044509"/>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 name="Google Shape;128;p3"/>
          <p:cNvSpPr/>
          <p:nvPr/>
        </p:nvSpPr>
        <p:spPr>
          <a:xfrm>
            <a:off x="484632" y="4279392"/>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 name="Google Shape;129;p3"/>
          <p:cNvSpPr/>
          <p:nvPr/>
        </p:nvSpPr>
        <p:spPr>
          <a:xfrm>
            <a:off x="502920" y="4255146"/>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P3</a:t>
            </a:r>
            <a:endParaRPr sz="850" dirty="0">
              <a:solidFill>
                <a:schemeClr val="dk1"/>
              </a:solidFill>
              <a:latin typeface="Calibri"/>
              <a:ea typeface="Calibri"/>
              <a:cs typeface="Calibri"/>
              <a:sym typeface="Calibri"/>
            </a:endParaRPr>
          </a:p>
        </p:txBody>
      </p:sp>
      <p:sp>
        <p:nvSpPr>
          <p:cNvPr id="130" name="Google Shape;130;p3"/>
          <p:cNvSpPr/>
          <p:nvPr/>
        </p:nvSpPr>
        <p:spPr>
          <a:xfrm>
            <a:off x="877824" y="4242816"/>
            <a:ext cx="13748004" cy="34747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Revisión y </a:t>
            </a:r>
            <a:r>
              <a:rPr lang="es-ES" sz="1150" b="1" dirty="0">
                <a:solidFill>
                  <a:srgbClr val="5C3D1E"/>
                </a:solidFill>
                <a:latin typeface="Calibri"/>
                <a:ea typeface="Calibri"/>
                <a:cs typeface="Calibri"/>
                <a:sym typeface="Calibri"/>
              </a:rPr>
              <a:t>actualización</a:t>
            </a:r>
            <a:r>
              <a:rPr lang="es-ES" sz="1150" b="1" noProof="0" dirty="0">
                <a:solidFill>
                  <a:srgbClr val="5C3D1E"/>
                </a:solidFill>
                <a:latin typeface="Calibri"/>
                <a:ea typeface="Calibri"/>
                <a:cs typeface="Calibri"/>
                <a:sym typeface="Calibri"/>
              </a:rPr>
              <a:t> de los instrumentos de EpDCG</a:t>
            </a:r>
            <a:endParaRPr lang="es-ES" sz="1150" noProof="0" dirty="0">
              <a:solidFill>
                <a:schemeClr val="dk1"/>
              </a:solidFill>
              <a:latin typeface="Calibri"/>
              <a:ea typeface="Calibri"/>
              <a:cs typeface="Calibri"/>
              <a:sym typeface="Calibri"/>
            </a:endParaRPr>
          </a:p>
        </p:txBody>
      </p:sp>
      <p:sp>
        <p:nvSpPr>
          <p:cNvPr id="131" name="Google Shape;131;p3"/>
          <p:cNvSpPr/>
          <p:nvPr/>
        </p:nvSpPr>
        <p:spPr>
          <a:xfrm>
            <a:off x="841248" y="4454133"/>
            <a:ext cx="13748100" cy="203845"/>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dirty="0">
                <a:solidFill>
                  <a:srgbClr val="4A5568"/>
                </a:solidFill>
                <a:latin typeface="Calibri"/>
                <a:ea typeface="Calibri"/>
                <a:cs typeface="Calibri"/>
                <a:sym typeface="Calibri"/>
              </a:rPr>
              <a:t>Actualizar las convocatorias de EpDSCG y sensibilización del Gobierno de Navarra, adoptando explícitamente el enfoque de Educación para el Desarrollo Sostenible y Ciudadanía Global.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32" name="Google Shape;132;p3"/>
          <p:cNvSpPr/>
          <p:nvPr/>
        </p:nvSpPr>
        <p:spPr>
          <a:xfrm>
            <a:off x="329211" y="6292559"/>
            <a:ext cx="7029412"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 name="Google Shape;133;p3"/>
          <p:cNvSpPr/>
          <p:nvPr/>
        </p:nvSpPr>
        <p:spPr>
          <a:xfrm>
            <a:off x="333755" y="6292559"/>
            <a:ext cx="7772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134;p3"/>
          <p:cNvSpPr/>
          <p:nvPr/>
        </p:nvSpPr>
        <p:spPr>
          <a:xfrm>
            <a:off x="512064" y="6272844"/>
            <a:ext cx="4586710"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a:t>
            </a:r>
            <a:r>
              <a:rPr lang="es-ES" sz="980" b="1" dirty="0">
                <a:solidFill>
                  <a:srgbClr val="5C3D1E"/>
                </a:solidFill>
                <a:latin typeface="Calibri"/>
                <a:ea typeface="Calibri"/>
                <a:cs typeface="Calibri"/>
                <a:sym typeface="Calibri"/>
              </a:rPr>
              <a:t>3.3.- </a:t>
            </a:r>
            <a:r>
              <a:rPr lang="es-ES" sz="980" b="1" noProof="0" dirty="0">
                <a:solidFill>
                  <a:srgbClr val="5C3D1E"/>
                </a:solidFill>
                <a:latin typeface="Calibri"/>
                <a:ea typeface="Calibri"/>
                <a:cs typeface="Calibri"/>
                <a:sym typeface="Calibri"/>
              </a:rPr>
              <a:t>Aumentar el nivel de conocimiento ciudadano sobre la cooperación navarra</a:t>
            </a:r>
          </a:p>
          <a:p>
            <a:pPr lvl="0">
              <a:buClr>
                <a:srgbClr val="5C3D1E"/>
              </a:buClr>
              <a:buSzPts val="980"/>
            </a:pPr>
            <a:r>
              <a:rPr lang="es-ES" sz="980" b="1" dirty="0">
                <a:solidFill>
                  <a:srgbClr val="5C3D1E"/>
                </a:solidFill>
                <a:latin typeface="Calibri"/>
                <a:ea typeface="Calibri"/>
                <a:cs typeface="Calibri"/>
                <a:sym typeface="Calibri"/>
              </a:rPr>
              <a:t>OE 3.4.- Mejorar la valoración positiva de la AOD</a:t>
            </a:r>
            <a:endParaRPr lang="es-ES" sz="980" noProof="0" dirty="0">
              <a:solidFill>
                <a:schemeClr val="dk1"/>
              </a:solidFill>
              <a:latin typeface="Calibri"/>
              <a:ea typeface="Calibri"/>
              <a:cs typeface="Calibri"/>
              <a:sym typeface="Calibri"/>
            </a:endParaRPr>
          </a:p>
        </p:txBody>
      </p:sp>
      <p:sp>
        <p:nvSpPr>
          <p:cNvPr id="135" name="Google Shape;135;p3"/>
          <p:cNvSpPr/>
          <p:nvPr/>
        </p:nvSpPr>
        <p:spPr>
          <a:xfrm>
            <a:off x="310971" y="6693222"/>
            <a:ext cx="7084200" cy="3843223"/>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36" name="Google Shape;136;p3"/>
          <p:cNvSpPr/>
          <p:nvPr/>
        </p:nvSpPr>
        <p:spPr>
          <a:xfrm>
            <a:off x="322717" y="6665976"/>
            <a:ext cx="79755" cy="377007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 name="Google Shape;137;p3"/>
          <p:cNvSpPr/>
          <p:nvPr/>
        </p:nvSpPr>
        <p:spPr>
          <a:xfrm>
            <a:off x="484632" y="6767987"/>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 name="Google Shape;138;p3"/>
          <p:cNvSpPr/>
          <p:nvPr/>
        </p:nvSpPr>
        <p:spPr>
          <a:xfrm>
            <a:off x="512064" y="6748272"/>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P4</a:t>
            </a:r>
            <a:endParaRPr sz="850" dirty="0">
              <a:solidFill>
                <a:schemeClr val="dk1"/>
              </a:solidFill>
              <a:latin typeface="Calibri"/>
              <a:ea typeface="Calibri"/>
              <a:cs typeface="Calibri"/>
              <a:sym typeface="Calibri"/>
            </a:endParaRPr>
          </a:p>
        </p:txBody>
      </p:sp>
      <p:sp>
        <p:nvSpPr>
          <p:cNvPr id="139" name="Google Shape;139;p3"/>
          <p:cNvSpPr/>
          <p:nvPr/>
        </p:nvSpPr>
        <p:spPr>
          <a:xfrm>
            <a:off x="841248" y="6809507"/>
            <a:ext cx="6444234" cy="34747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Comunicación y sensibilización al conjunto de la ciudadanía</a:t>
            </a:r>
            <a:endParaRPr lang="es-ES" sz="1150" noProof="0" dirty="0">
              <a:solidFill>
                <a:schemeClr val="dk1"/>
              </a:solidFill>
              <a:latin typeface="Calibri"/>
              <a:ea typeface="Calibri"/>
              <a:cs typeface="Calibri"/>
              <a:sym typeface="Calibri"/>
            </a:endParaRPr>
          </a:p>
        </p:txBody>
      </p:sp>
      <p:sp>
        <p:nvSpPr>
          <p:cNvPr id="140" name="Google Shape;140;p3"/>
          <p:cNvSpPr/>
          <p:nvPr/>
        </p:nvSpPr>
        <p:spPr>
          <a:xfrm>
            <a:off x="804625" y="7071457"/>
            <a:ext cx="6444300" cy="746109"/>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REFORMULADA. </a:t>
            </a:r>
            <a:r>
              <a:rPr lang="es-ES" sz="1050" noProof="0" dirty="0">
                <a:solidFill>
                  <a:srgbClr val="4A5568"/>
                </a:solidFill>
                <a:latin typeface="Calibri"/>
                <a:ea typeface="Calibri"/>
                <a:cs typeface="Calibri"/>
                <a:sym typeface="Calibri"/>
              </a:rPr>
              <a:t>Diseñar y ejecutar un breve Plan de Comunicación de la cooperación del Gobierno de </a:t>
            </a:r>
            <a:r>
              <a:rPr lang="es-ES" sz="1050" dirty="0">
                <a:solidFill>
                  <a:srgbClr val="4A5568"/>
                </a:solidFill>
                <a:latin typeface="Calibri"/>
                <a:ea typeface="Calibri"/>
                <a:cs typeface="Calibri"/>
                <a:sym typeface="Calibri"/>
              </a:rPr>
              <a:t>N</a:t>
            </a:r>
            <a:r>
              <a:rPr lang="es-ES" sz="1050" noProof="0" dirty="0" err="1">
                <a:solidFill>
                  <a:srgbClr val="4A5568"/>
                </a:solidFill>
                <a:latin typeface="Calibri"/>
                <a:ea typeface="Calibri"/>
                <a:cs typeface="Calibri"/>
                <a:sym typeface="Calibri"/>
              </a:rPr>
              <a:t>avarra</a:t>
            </a:r>
            <a:r>
              <a:rPr lang="es-ES" sz="1050" noProof="0" dirty="0">
                <a:solidFill>
                  <a:srgbClr val="4A5568"/>
                </a:solidFill>
                <a:latin typeface="Calibri"/>
                <a:ea typeface="Calibri"/>
                <a:cs typeface="Calibri"/>
                <a:sym typeface="Calibri"/>
              </a:rPr>
              <a:t> que contemple la presencia activa en medios de comunicación tradicionales, y especialmente en los digitales con contenidos adaptados al público joven (redes sociales y actualización periódica de la web de cooperación) y aborde como mínimo: a) las actuaciones llevadas a cabo por la cooperación navarra y los logros alcanzados</a:t>
            </a:r>
            <a:r>
              <a:rPr lang="es-ES" sz="1050" noProof="0" dirty="0">
                <a:solidFill>
                  <a:schemeClr val="accent1"/>
                </a:solidFill>
                <a:latin typeface="Calibri"/>
                <a:ea typeface="Calibri"/>
                <a:cs typeface="Calibri"/>
                <a:sym typeface="Calibri"/>
              </a:rPr>
              <a:t>; b) argumentario en favor de la cooperación al desarrollo para contrarrestar los discursos que actualmente la desvirtúan. </a:t>
            </a:r>
            <a:r>
              <a:rPr lang="es-ES" sz="1050" b="1" dirty="0">
                <a:solidFill>
                  <a:srgbClr val="5C3D1E"/>
                </a:solidFill>
                <a:latin typeface="Calibri"/>
                <a:ea typeface="Calibri"/>
                <a:cs typeface="Calibri"/>
              </a:rPr>
              <a:t>: </a:t>
            </a:r>
            <a:endParaRPr lang="es-ES" sz="1050" noProof="0" dirty="0">
              <a:solidFill>
                <a:schemeClr val="accent1"/>
              </a:solidFill>
              <a:latin typeface="Calibri"/>
              <a:ea typeface="Calibri"/>
              <a:cs typeface="Calibri"/>
              <a:sym typeface="Calibri"/>
            </a:endParaRPr>
          </a:p>
        </p:txBody>
      </p:sp>
      <p:sp>
        <p:nvSpPr>
          <p:cNvPr id="141" name="Google Shape;141;p3"/>
          <p:cNvSpPr/>
          <p:nvPr/>
        </p:nvSpPr>
        <p:spPr>
          <a:xfrm>
            <a:off x="7632926" y="6650538"/>
            <a:ext cx="7084314" cy="1868425"/>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p3"/>
          <p:cNvSpPr/>
          <p:nvPr/>
        </p:nvSpPr>
        <p:spPr>
          <a:xfrm>
            <a:off x="7649652" y="6665977"/>
            <a:ext cx="54864" cy="186842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p3"/>
          <p:cNvSpPr/>
          <p:nvPr/>
        </p:nvSpPr>
        <p:spPr>
          <a:xfrm>
            <a:off x="7800087" y="6774810"/>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p3"/>
          <p:cNvSpPr/>
          <p:nvPr/>
        </p:nvSpPr>
        <p:spPr>
          <a:xfrm>
            <a:off x="7830694" y="6749410"/>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P5</a:t>
            </a:r>
            <a:endParaRPr sz="850" dirty="0">
              <a:solidFill>
                <a:schemeClr val="dk1"/>
              </a:solidFill>
              <a:latin typeface="Calibri"/>
              <a:ea typeface="Calibri"/>
              <a:cs typeface="Calibri"/>
              <a:sym typeface="Calibri"/>
            </a:endParaRPr>
          </a:p>
        </p:txBody>
      </p:sp>
      <p:sp>
        <p:nvSpPr>
          <p:cNvPr id="145" name="Google Shape;145;p3"/>
          <p:cNvSpPr/>
          <p:nvPr/>
        </p:nvSpPr>
        <p:spPr>
          <a:xfrm>
            <a:off x="8163052" y="6763031"/>
            <a:ext cx="6444234" cy="252157"/>
          </a:xfrm>
          <a:prstGeom prst="rect">
            <a:avLst/>
          </a:prstGeom>
          <a:noFill/>
          <a:ln>
            <a:noFill/>
          </a:ln>
        </p:spPr>
        <p:txBody>
          <a:bodyPr spcFirstLastPara="1" wrap="square" lIns="0" tIns="0" rIns="0" bIns="0" anchor="t" anchorCtr="0">
            <a:noAutofit/>
          </a:bodyPr>
          <a:lstStyle/>
          <a:p>
            <a:pPr>
              <a:buClr>
                <a:srgbClr val="5C3D1E"/>
              </a:buClr>
              <a:buSzPts val="1150"/>
            </a:pPr>
            <a:r>
              <a:rPr lang="es-ES" sz="1150" b="1" noProof="0" dirty="0">
                <a:solidFill>
                  <a:srgbClr val="5C3D1E"/>
                </a:solidFill>
                <a:latin typeface="Calibri"/>
                <a:ea typeface="Calibri"/>
                <a:cs typeface="Calibri"/>
                <a:sym typeface="Calibri"/>
              </a:rPr>
              <a:t>Sensibilización y movilización juvenil</a:t>
            </a:r>
            <a:endParaRPr lang="es-ES" sz="1150" noProof="0" dirty="0">
              <a:solidFill>
                <a:srgbClr val="FF0000"/>
              </a:solidFill>
              <a:latin typeface="Calibri"/>
              <a:ea typeface="Calibri"/>
              <a:cs typeface="Calibri"/>
              <a:sym typeface="Calibri"/>
            </a:endParaRPr>
          </a:p>
        </p:txBody>
      </p:sp>
      <p:sp>
        <p:nvSpPr>
          <p:cNvPr id="146" name="Google Shape;146;p3"/>
          <p:cNvSpPr/>
          <p:nvPr/>
        </p:nvSpPr>
        <p:spPr>
          <a:xfrm>
            <a:off x="7846669" y="7183387"/>
            <a:ext cx="6828572" cy="684898"/>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rgbClr val="FF0000"/>
                </a:solidFill>
                <a:latin typeface="Calibri"/>
                <a:ea typeface="Calibri"/>
                <a:cs typeface="Calibri"/>
                <a:sym typeface="Calibri"/>
              </a:rPr>
              <a:t>PENDIENTE DE VALIDAR. </a:t>
            </a:r>
            <a:r>
              <a:rPr lang="es-ES" sz="1050" noProof="0" dirty="0">
                <a:solidFill>
                  <a:srgbClr val="4A5568"/>
                </a:solidFill>
                <a:latin typeface="Calibri"/>
                <a:ea typeface="Calibri"/>
                <a:cs typeface="Calibri"/>
                <a:sym typeface="Calibri"/>
              </a:rPr>
              <a:t>Diseñar y financiar en colaboración con el Instituto Navarro de Juventud, acciones de sensibilización específicamente dirigidas a jóvenes navarros en formatos que conecten con sus hábitos de consumo de información: contenidos en redes sociales, podcasts, vídeos cortos, gamificación</a:t>
            </a:r>
            <a:r>
              <a:rPr lang="es-ES" sz="1050" dirty="0">
                <a:solidFill>
                  <a:srgbClr val="FF00FF"/>
                </a:solidFill>
                <a:latin typeface="Calibri"/>
                <a:ea typeface="Calibri"/>
                <a:cs typeface="Calibri"/>
                <a:sym typeface="Calibri"/>
              </a:rPr>
              <a:t>.</a:t>
            </a:r>
            <a:r>
              <a:rPr lang="es-ES" sz="1050" b="1" dirty="0">
                <a:solidFill>
                  <a:srgbClr val="5C3D1E"/>
                </a:solidFill>
                <a:latin typeface="Calibri"/>
                <a:ea typeface="Calibri"/>
                <a:cs typeface="Calibri"/>
              </a:rPr>
              <a:t> : </a:t>
            </a:r>
            <a:endParaRPr lang="es-ES" sz="1050" noProof="0" dirty="0">
              <a:solidFill>
                <a:srgbClr val="FF00FF"/>
              </a:solidFill>
              <a:latin typeface="Calibri"/>
              <a:ea typeface="Calibri"/>
              <a:cs typeface="Calibri"/>
              <a:sym typeface="Calibri"/>
            </a:endParaRPr>
          </a:p>
        </p:txBody>
      </p:sp>
      <p:sp>
        <p:nvSpPr>
          <p:cNvPr id="147" name="Google Shape;147;p3"/>
          <p:cNvSpPr/>
          <p:nvPr/>
        </p:nvSpPr>
        <p:spPr>
          <a:xfrm>
            <a:off x="14662404" y="10399471"/>
            <a:ext cx="320040" cy="21945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B8A99A"/>
              </a:buClr>
              <a:buSzPts val="850"/>
              <a:buFont typeface="Calibri"/>
              <a:buNone/>
            </a:pPr>
            <a:r>
              <a:rPr lang="en-US" sz="850">
                <a:solidFill>
                  <a:srgbClr val="B8A99A"/>
                </a:solidFill>
                <a:latin typeface="Calibri"/>
                <a:ea typeface="Calibri"/>
                <a:cs typeface="Calibri"/>
                <a:sym typeface="Calibri"/>
              </a:rPr>
              <a:t>4</a:t>
            </a:r>
            <a:endParaRPr sz="850">
              <a:solidFill>
                <a:schemeClr val="dk1"/>
              </a:solidFill>
              <a:latin typeface="Calibri"/>
              <a:ea typeface="Calibri"/>
              <a:cs typeface="Calibri"/>
              <a:sym typeface="Calibri"/>
            </a:endParaRPr>
          </a:p>
        </p:txBody>
      </p:sp>
      <p:sp>
        <p:nvSpPr>
          <p:cNvPr id="3" name="Google Shape;141;p3">
            <a:extLst>
              <a:ext uri="{FF2B5EF4-FFF2-40B4-BE49-F238E27FC236}">
                <a16:creationId xmlns:a16="http://schemas.microsoft.com/office/drawing/2014/main" id="{F21EF4F1-91EB-58E1-2688-993218B63610}"/>
              </a:ext>
            </a:extLst>
          </p:cNvPr>
          <p:cNvSpPr/>
          <p:nvPr/>
        </p:nvSpPr>
        <p:spPr>
          <a:xfrm>
            <a:off x="7669530" y="8668020"/>
            <a:ext cx="7084314" cy="1868425"/>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45;p3">
            <a:extLst>
              <a:ext uri="{FF2B5EF4-FFF2-40B4-BE49-F238E27FC236}">
                <a16:creationId xmlns:a16="http://schemas.microsoft.com/office/drawing/2014/main" id="{56451503-51CC-7F00-1025-4D63CA157080}"/>
              </a:ext>
            </a:extLst>
          </p:cNvPr>
          <p:cNvSpPr/>
          <p:nvPr/>
        </p:nvSpPr>
        <p:spPr>
          <a:xfrm>
            <a:off x="8231007" y="8816751"/>
            <a:ext cx="6444234" cy="267853"/>
          </a:xfrm>
          <a:prstGeom prst="rect">
            <a:avLst/>
          </a:prstGeom>
          <a:noFill/>
          <a:ln>
            <a:noFill/>
          </a:ln>
        </p:spPr>
        <p:txBody>
          <a:bodyPr spcFirstLastPara="1" wrap="square" lIns="0" tIns="0" rIns="0" bIns="0" anchor="t" anchorCtr="0">
            <a:noAutofit/>
          </a:bodyPr>
          <a:lstStyle/>
          <a:p>
            <a:pPr>
              <a:buClr>
                <a:srgbClr val="5C3D1E"/>
              </a:buClr>
              <a:buSzPts val="1150"/>
            </a:pPr>
            <a:r>
              <a:rPr lang="es-ES" sz="1150" b="1" dirty="0">
                <a:solidFill>
                  <a:schemeClr val="accent1"/>
                </a:solidFill>
                <a:latin typeface="Calibri"/>
                <a:ea typeface="Calibri"/>
                <a:cs typeface="Calibri"/>
                <a:sym typeface="Calibri"/>
              </a:rPr>
              <a:t>NUEVO. Estrategia de Educación para la Transformación Social y Ciudadanía Global.</a:t>
            </a:r>
            <a:endParaRPr lang="es-ES" sz="1000" dirty="0"/>
          </a:p>
        </p:txBody>
      </p:sp>
      <p:sp>
        <p:nvSpPr>
          <p:cNvPr id="5" name="Google Shape;143;p3">
            <a:extLst>
              <a:ext uri="{FF2B5EF4-FFF2-40B4-BE49-F238E27FC236}">
                <a16:creationId xmlns:a16="http://schemas.microsoft.com/office/drawing/2014/main" id="{3538F105-B10F-0210-4C91-A706E356C55B}"/>
              </a:ext>
            </a:extLst>
          </p:cNvPr>
          <p:cNvSpPr/>
          <p:nvPr/>
        </p:nvSpPr>
        <p:spPr>
          <a:xfrm>
            <a:off x="7823220" y="8811671"/>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44;p3">
            <a:extLst>
              <a:ext uri="{FF2B5EF4-FFF2-40B4-BE49-F238E27FC236}">
                <a16:creationId xmlns:a16="http://schemas.microsoft.com/office/drawing/2014/main" id="{8B11054A-C4C0-EA92-CBC3-FCCCBEA8DCF7}"/>
              </a:ext>
            </a:extLst>
          </p:cNvPr>
          <p:cNvSpPr/>
          <p:nvPr/>
        </p:nvSpPr>
        <p:spPr>
          <a:xfrm>
            <a:off x="7849850" y="8766205"/>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P6</a:t>
            </a:r>
            <a:endParaRPr sz="850" dirty="0">
              <a:solidFill>
                <a:schemeClr val="dk1"/>
              </a:solidFill>
              <a:latin typeface="Calibri"/>
              <a:ea typeface="Calibri"/>
              <a:cs typeface="Calibri"/>
              <a:sym typeface="Calibri"/>
            </a:endParaRPr>
          </a:p>
        </p:txBody>
      </p:sp>
      <p:sp>
        <p:nvSpPr>
          <p:cNvPr id="7" name="Google Shape;148;p3"/>
          <p:cNvSpPr/>
          <p:nvPr/>
        </p:nvSpPr>
        <p:spPr>
          <a:xfrm>
            <a:off x="7939061" y="9331846"/>
            <a:ext cx="6668225" cy="666481"/>
          </a:xfrm>
          <a:prstGeom prst="rect">
            <a:avLst/>
          </a:prstGeom>
          <a:noFill/>
          <a:ln>
            <a:noFill/>
          </a:ln>
        </p:spPr>
        <p:txBody>
          <a:bodyPr spcFirstLastPara="1" wrap="square" lIns="0" tIns="0" rIns="0" bIns="0" anchor="t" anchorCtr="0">
            <a:noAutofit/>
          </a:bodyPr>
          <a:lstStyle/>
          <a:p>
            <a:pPr marL="171450" indent="-171450">
              <a:spcBef>
                <a:spcPts val="300"/>
              </a:spcBef>
              <a:buFont typeface="Courier New" panose="02070309020205020404" pitchFamily="49" charset="0"/>
              <a:buChar char="-"/>
            </a:pPr>
            <a:r>
              <a:rPr lang="es-ES" sz="1050" dirty="0">
                <a:solidFill>
                  <a:schemeClr val="accent1"/>
                </a:solidFill>
                <a:latin typeface="Calibri"/>
                <a:ea typeface="Calibri"/>
                <a:cs typeface="Calibri"/>
                <a:sym typeface="Calibri"/>
              </a:rPr>
              <a:t>NUEVA y REFORMUALDA y </a:t>
            </a:r>
            <a:r>
              <a:rPr lang="es-ES" sz="1050" dirty="0">
                <a:solidFill>
                  <a:srgbClr val="FF0000"/>
                </a:solidFill>
                <a:latin typeface="Calibri"/>
                <a:ea typeface="Calibri"/>
                <a:cs typeface="Calibri"/>
                <a:sym typeface="Calibri"/>
              </a:rPr>
              <a:t>PENDIENTE DE APORTACIONES y VALIDACIÓN </a:t>
            </a:r>
            <a:r>
              <a:rPr lang="es-ES" sz="1050" dirty="0">
                <a:solidFill>
                  <a:schemeClr val="accent1"/>
                </a:solidFill>
                <a:latin typeface="Calibri"/>
                <a:ea typeface="Calibri"/>
                <a:cs typeface="Calibri"/>
                <a:sym typeface="Calibri"/>
              </a:rPr>
              <a:t>. </a:t>
            </a:r>
            <a:r>
              <a:rPr lang="es-ES" sz="1050" dirty="0">
                <a:solidFill>
                  <a:srgbClr val="4A5568"/>
                </a:solidFill>
                <a:latin typeface="Calibri"/>
                <a:ea typeface="Calibri"/>
                <a:cs typeface="Calibri"/>
                <a:sym typeface="Calibri"/>
              </a:rPr>
              <a:t>Impulsar el desarrollo efectivo de la Estrategia de Educación para la Transformación Social y Ciudadanía Global 2023-2030, incorporando medidas, recursos y mecanismos de seguimiento que favorezcan su implementación progresiva. © </a:t>
            </a:r>
            <a:r>
              <a:rPr lang="es-ES" sz="1050" dirty="0">
                <a:solidFill>
                  <a:schemeClr val="accent1"/>
                </a:solidFill>
                <a:latin typeface="Calibri"/>
                <a:ea typeface="Calibri"/>
                <a:cs typeface="Calibri"/>
                <a:sym typeface="Calibri"/>
              </a:rPr>
              <a:t>y su alienación con el IV Plan Director de la Cooperación Navarra</a:t>
            </a:r>
            <a:endParaRPr lang="es-ES" sz="1000" dirty="0">
              <a:solidFill>
                <a:srgbClr val="4A5568"/>
              </a:solidFill>
              <a:latin typeface="Calibri"/>
              <a:ea typeface="Calibri"/>
              <a:cs typeface="Calibri"/>
              <a:sym typeface="Calibri"/>
            </a:endParaRPr>
          </a:p>
          <a:p>
            <a:pPr marL="0" marR="0" lvl="0" indent="0" algn="l" rtl="0">
              <a:spcBef>
                <a:spcPts val="300"/>
              </a:spcBef>
              <a:spcAft>
                <a:spcPts val="0"/>
              </a:spcAft>
              <a:buNone/>
            </a:pPr>
            <a:endParaRPr sz="1050" dirty="0">
              <a:solidFill>
                <a:srgbClr val="4A5568"/>
              </a:solidFill>
              <a:latin typeface="Calibri"/>
              <a:ea typeface="Calibri"/>
              <a:cs typeface="Calibri"/>
              <a:sym typeface="Calibri"/>
            </a:endParaRPr>
          </a:p>
        </p:txBody>
      </p:sp>
      <p:sp>
        <p:nvSpPr>
          <p:cNvPr id="9" name="Google Shape;142;p3">
            <a:extLst>
              <a:ext uri="{FF2B5EF4-FFF2-40B4-BE49-F238E27FC236}">
                <a16:creationId xmlns:a16="http://schemas.microsoft.com/office/drawing/2014/main" id="{B7765A81-FB9A-89EB-0534-DABCACC836E4}"/>
              </a:ext>
            </a:extLst>
          </p:cNvPr>
          <p:cNvSpPr/>
          <p:nvPr/>
        </p:nvSpPr>
        <p:spPr>
          <a:xfrm>
            <a:off x="7658318" y="8668021"/>
            <a:ext cx="54864" cy="186842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 name="Google Shape;116;p3">
            <a:extLst>
              <a:ext uri="{FF2B5EF4-FFF2-40B4-BE49-F238E27FC236}">
                <a16:creationId xmlns:a16="http://schemas.microsoft.com/office/drawing/2014/main" id="{6702A17A-FB63-F195-92E3-5B506D1F30DC}"/>
              </a:ext>
            </a:extLst>
          </p:cNvPr>
          <p:cNvSpPr/>
          <p:nvPr/>
        </p:nvSpPr>
        <p:spPr>
          <a:xfrm>
            <a:off x="877805" y="2445322"/>
            <a:ext cx="6517367" cy="654139"/>
          </a:xfrm>
          <a:prstGeom prst="rect">
            <a:avLst/>
          </a:prstGeom>
          <a:noFill/>
          <a:ln>
            <a:noFill/>
          </a:ln>
        </p:spPr>
        <p:txBody>
          <a:bodyPr spcFirstLastPara="1" wrap="square" lIns="0" tIns="0" rIns="0" bIns="0" anchor="t" anchorCtr="0">
            <a:noAutofit/>
          </a:bodyPr>
          <a:lstStyle/>
          <a:p>
            <a:pPr marL="114300" indent="-114300">
              <a:buClr>
                <a:srgbClr val="4A5568"/>
              </a:buClr>
              <a:buSzPts val="1050"/>
              <a:buFont typeface="Calibri"/>
              <a:buChar char="–"/>
            </a:pPr>
            <a:r>
              <a:rPr lang="es-ES" sz="1050" dirty="0">
                <a:solidFill>
                  <a:schemeClr val="accent1"/>
                </a:solidFill>
                <a:latin typeface="Calibri"/>
                <a:ea typeface="Calibri"/>
                <a:cs typeface="Calibri"/>
                <a:sym typeface="Calibri"/>
              </a:rPr>
              <a:t>REFORMULADA/MATIZADA. </a:t>
            </a:r>
            <a:r>
              <a:rPr lang="es-ES" sz="1050" dirty="0">
                <a:solidFill>
                  <a:srgbClr val="4A5568"/>
                </a:solidFill>
                <a:latin typeface="Calibri"/>
                <a:ea typeface="Calibri"/>
                <a:cs typeface="Calibri"/>
                <a:sym typeface="Calibri"/>
              </a:rPr>
              <a:t>Renovar el convenio de colaboración con el Departamento de Educación del Gobierno de Navarra, adaptando su objeto al enfoque de Educación para el Desarrollo Sostenible y Ciudadanía Global (EpDSCG), y a los objetivos estratégicos (</a:t>
            </a:r>
            <a:r>
              <a:rPr lang="es-ES" sz="1050" dirty="0">
                <a:solidFill>
                  <a:schemeClr val="accent1"/>
                </a:solidFill>
                <a:latin typeface="Calibri"/>
                <a:ea typeface="Calibri"/>
                <a:cs typeface="Calibri"/>
                <a:sym typeface="Calibri"/>
              </a:rPr>
              <a:t>refuerzo de la Red de Escueles Solidarias,</a:t>
            </a:r>
            <a:r>
              <a:rPr lang="es-ES" sz="1050" dirty="0">
                <a:solidFill>
                  <a:srgbClr val="4A5568"/>
                </a:solidFill>
                <a:latin typeface="Calibri"/>
                <a:ea typeface="Calibri"/>
                <a:cs typeface="Calibri"/>
                <a:sym typeface="Calibri"/>
              </a:rPr>
              <a:t> necesario que se incrementen el número de escuelas participantes).</a:t>
            </a:r>
            <a:r>
              <a:rPr lang="es-ES" sz="1050" b="1" dirty="0">
                <a:solidFill>
                  <a:srgbClr val="5C3D1E"/>
                </a:solidFill>
                <a:latin typeface="Calibri"/>
                <a:ea typeface="Calibri"/>
                <a:cs typeface="Calibri"/>
              </a:rPr>
              <a:t> : </a:t>
            </a:r>
            <a:endParaRPr lang="es-ES" sz="1050" dirty="0">
              <a:solidFill>
                <a:srgbClr val="4A5568"/>
              </a:solidFill>
              <a:latin typeface="Calibri"/>
              <a:ea typeface="Calibri"/>
              <a:cs typeface="Calibri"/>
              <a:sym typeface="Calibri"/>
            </a:endParaRPr>
          </a:p>
        </p:txBody>
      </p:sp>
      <p:sp>
        <p:nvSpPr>
          <p:cNvPr id="8" name="Google Shape;116;p3">
            <a:extLst>
              <a:ext uri="{FF2B5EF4-FFF2-40B4-BE49-F238E27FC236}">
                <a16:creationId xmlns:a16="http://schemas.microsoft.com/office/drawing/2014/main" id="{6DC4D53F-9CA8-A808-7FF4-A272451634F1}"/>
              </a:ext>
            </a:extLst>
          </p:cNvPr>
          <p:cNvSpPr/>
          <p:nvPr/>
        </p:nvSpPr>
        <p:spPr>
          <a:xfrm>
            <a:off x="877805" y="3206489"/>
            <a:ext cx="6517367" cy="297566"/>
          </a:xfrm>
          <a:prstGeom prst="rect">
            <a:avLst/>
          </a:prstGeom>
          <a:noFill/>
          <a:ln>
            <a:noFill/>
          </a:ln>
        </p:spPr>
        <p:txBody>
          <a:bodyPr spcFirstLastPara="1" wrap="square" lIns="0" tIns="0" rIns="0" bIns="0" anchor="t" anchorCtr="0">
            <a:noAutofit/>
          </a:bodyPr>
          <a:lstStyle/>
          <a:p>
            <a:pPr marL="114300" indent="-114300">
              <a:buClr>
                <a:srgbClr val="4A5568"/>
              </a:buClr>
              <a:buSzPts val="1050"/>
              <a:buFont typeface="Calibri"/>
              <a:buChar char="–"/>
            </a:pPr>
            <a:r>
              <a:rPr lang="es-ES" sz="1050" noProof="0" dirty="0">
                <a:solidFill>
                  <a:schemeClr val="accent1"/>
                </a:solidFill>
                <a:latin typeface="Calibri"/>
                <a:ea typeface="Calibri"/>
                <a:cs typeface="Calibri"/>
                <a:sym typeface="Calibri"/>
              </a:rPr>
              <a:t>ANULADA. </a:t>
            </a:r>
            <a:r>
              <a:rPr lang="es-ES" sz="1050" strike="sngStrike" noProof="0" dirty="0">
                <a:solidFill>
                  <a:srgbClr val="4A5568"/>
                </a:solidFill>
                <a:latin typeface="Calibri"/>
                <a:ea typeface="Calibri"/>
                <a:cs typeface="Calibri"/>
                <a:sym typeface="Calibri"/>
              </a:rPr>
              <a:t>Sustituir el calendario anual por el calendario escolar como marco de referencia para la ejecución de los proyectos en el marco de Escuelas Solidarias</a:t>
            </a:r>
            <a:r>
              <a:rPr lang="es-ES" sz="1050" noProof="0" dirty="0">
                <a:solidFill>
                  <a:srgbClr val="4A5568"/>
                </a:solidFill>
                <a:latin typeface="Calibri"/>
                <a:ea typeface="Calibri"/>
                <a:cs typeface="Calibri"/>
                <a:sym typeface="Calibri"/>
              </a:rPr>
              <a:t>.</a:t>
            </a:r>
            <a:r>
              <a:rPr lang="es-ES" sz="1050" dirty="0">
                <a:solidFill>
                  <a:srgbClr val="FF0000"/>
                </a:solidFill>
                <a:latin typeface="Calibri"/>
                <a:ea typeface="Calibri"/>
                <a:cs typeface="Calibri"/>
                <a:sym typeface="Calibri"/>
              </a:rPr>
              <a:t> </a:t>
            </a:r>
            <a:endParaRPr lang="es-ES" sz="1000" noProof="0" dirty="0">
              <a:solidFill>
                <a:srgbClr val="FF00FF"/>
              </a:solidFill>
              <a:latin typeface="Calibri"/>
              <a:ea typeface="Calibri"/>
              <a:cs typeface="Calibri"/>
              <a:sym typeface="Calibri"/>
            </a:endParaRPr>
          </a:p>
        </p:txBody>
      </p:sp>
      <p:sp>
        <p:nvSpPr>
          <p:cNvPr id="10" name="Google Shape;122;p3">
            <a:extLst>
              <a:ext uri="{FF2B5EF4-FFF2-40B4-BE49-F238E27FC236}">
                <a16:creationId xmlns:a16="http://schemas.microsoft.com/office/drawing/2014/main" id="{8F8BAE43-E54C-C3C6-C9EB-32F509F7A1DB}"/>
              </a:ext>
            </a:extLst>
          </p:cNvPr>
          <p:cNvSpPr/>
          <p:nvPr/>
        </p:nvSpPr>
        <p:spPr>
          <a:xfrm>
            <a:off x="8042903" y="2480901"/>
            <a:ext cx="6747744" cy="415674"/>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Reforzar las estrategias y canales de comunicación del programa con el fin de incrementar su conocimiento, visibilidad y alcance entre la población joven navarra. © </a:t>
            </a:r>
            <a:r>
              <a:rPr lang="es-ES" sz="1000" b="1" dirty="0">
                <a:solidFill>
                  <a:srgbClr val="5C3D1E"/>
                </a:solidFill>
                <a:latin typeface="Calibri"/>
                <a:ea typeface="Calibri"/>
                <a:cs typeface="Calibri"/>
              </a:rPr>
              <a:t>: </a:t>
            </a:r>
            <a:endParaRPr lang="es-ES" sz="1000" dirty="0">
              <a:solidFill>
                <a:srgbClr val="4A5568"/>
              </a:solidFill>
              <a:latin typeface="Calibri"/>
              <a:ea typeface="Calibri"/>
              <a:cs typeface="Calibri"/>
              <a:sym typeface="Calibri"/>
            </a:endParaRPr>
          </a:p>
        </p:txBody>
      </p:sp>
      <p:sp>
        <p:nvSpPr>
          <p:cNvPr id="11" name="Google Shape;122;p3">
            <a:extLst>
              <a:ext uri="{FF2B5EF4-FFF2-40B4-BE49-F238E27FC236}">
                <a16:creationId xmlns:a16="http://schemas.microsoft.com/office/drawing/2014/main" id="{48458A08-406A-F974-6CD4-5D89B00ACB7E}"/>
              </a:ext>
            </a:extLst>
          </p:cNvPr>
          <p:cNvSpPr/>
          <p:nvPr/>
        </p:nvSpPr>
        <p:spPr>
          <a:xfrm>
            <a:off x="8011297" y="3204195"/>
            <a:ext cx="6747744" cy="356345"/>
          </a:xfrm>
          <a:prstGeom prst="rect">
            <a:avLst/>
          </a:prstGeom>
          <a:noFill/>
          <a:ln>
            <a:noFill/>
          </a:ln>
        </p:spPr>
        <p:txBody>
          <a:bodyPr spcFirstLastPara="1" wrap="square" lIns="0" tIns="0" rIns="0" bIns="0" anchor="t" anchorCtr="0">
            <a:noAutofit/>
          </a:bodyPr>
          <a:lstStyle/>
          <a:p>
            <a:pPr marL="114300" indent="-114300">
              <a:spcBef>
                <a:spcPts val="300"/>
              </a:spcBef>
              <a:buClr>
                <a:schemeClr val="accent6"/>
              </a:buClr>
              <a:buSzPts val="1050"/>
              <a:buFont typeface="Calibri"/>
              <a:buChar char="–"/>
            </a:pPr>
            <a:r>
              <a:rPr lang="es-ES" sz="1050" dirty="0">
                <a:solidFill>
                  <a:schemeClr val="accent1"/>
                </a:solidFill>
                <a:latin typeface="Calibri"/>
                <a:ea typeface="Calibri"/>
                <a:cs typeface="Calibri"/>
                <a:sym typeface="Calibri"/>
              </a:rPr>
              <a:t>SIN OBJECIONES. </a:t>
            </a:r>
            <a:r>
              <a:rPr lang="es-ES" sz="1050" dirty="0">
                <a:solidFill>
                  <a:srgbClr val="4A5568"/>
                </a:solidFill>
                <a:latin typeface="Calibri"/>
                <a:ea typeface="Calibri"/>
                <a:cs typeface="Calibri"/>
                <a:sym typeface="Calibri"/>
              </a:rPr>
              <a:t>Aumentar progresivamente el número de plazas ofertadas anualmente en el programa, con el objetivo de ampliar su alcance entre la juventud navarra sin reducir la calidad ni la duración de las experiencias sobre el terreno.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3" name="Google Shape;122;p3">
            <a:extLst>
              <a:ext uri="{FF2B5EF4-FFF2-40B4-BE49-F238E27FC236}">
                <a16:creationId xmlns:a16="http://schemas.microsoft.com/office/drawing/2014/main" id="{3CBE95C5-38F6-690B-50EC-B2420DA3538A}"/>
              </a:ext>
            </a:extLst>
          </p:cNvPr>
          <p:cNvSpPr/>
          <p:nvPr/>
        </p:nvSpPr>
        <p:spPr>
          <a:xfrm>
            <a:off x="8033705" y="2861818"/>
            <a:ext cx="6747744" cy="415674"/>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Adecuar la convocatoria del programa a las necesidades, realidades y calendario de los distintos agentes implicados en su implementación y participación .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a:p>
            <a:pPr marL="114300" lvl="0" indent="-114300">
              <a:spcBef>
                <a:spcPts val="300"/>
              </a:spcBef>
              <a:buClr>
                <a:srgbClr val="4A5568"/>
              </a:buClr>
              <a:buSzPts val="1050"/>
              <a:buFont typeface="Calibri"/>
              <a:buChar char="–"/>
            </a:pPr>
            <a:endParaRPr lang="es-ES" sz="1000" dirty="0">
              <a:solidFill>
                <a:srgbClr val="4A5568"/>
              </a:solidFill>
              <a:latin typeface="Calibri"/>
              <a:ea typeface="Calibri"/>
              <a:cs typeface="Calibri"/>
              <a:sym typeface="Calibri"/>
            </a:endParaRPr>
          </a:p>
        </p:txBody>
      </p:sp>
      <p:sp>
        <p:nvSpPr>
          <p:cNvPr id="14" name="Google Shape;131;p3">
            <a:extLst>
              <a:ext uri="{FF2B5EF4-FFF2-40B4-BE49-F238E27FC236}">
                <a16:creationId xmlns:a16="http://schemas.microsoft.com/office/drawing/2014/main" id="{19399AF9-7DAC-5879-7BDC-16607533BA47}"/>
              </a:ext>
            </a:extLst>
          </p:cNvPr>
          <p:cNvSpPr/>
          <p:nvPr/>
        </p:nvSpPr>
        <p:spPr>
          <a:xfrm>
            <a:off x="850130" y="4673620"/>
            <a:ext cx="13748100" cy="203845"/>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dirty="0">
                <a:solidFill>
                  <a:srgbClr val="4A5568"/>
                </a:solidFill>
                <a:latin typeface="Calibri"/>
                <a:ea typeface="Calibri"/>
                <a:cs typeface="Calibri"/>
                <a:sym typeface="Calibri"/>
              </a:rPr>
              <a:t>Incorporar en los baremos de las convocatorias de EpDCG un criterio específico de valoración para los proyectos que utilicen tecnología digital, formatos audiovisuales, redes sociales o herramientas de IA como vehículo pedagógico.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5" name="Google Shape;131;p3">
            <a:extLst>
              <a:ext uri="{FF2B5EF4-FFF2-40B4-BE49-F238E27FC236}">
                <a16:creationId xmlns:a16="http://schemas.microsoft.com/office/drawing/2014/main" id="{2A2ADB3B-33EA-DFE2-FD01-8E5920EC50A4}"/>
              </a:ext>
            </a:extLst>
          </p:cNvPr>
          <p:cNvSpPr/>
          <p:nvPr/>
        </p:nvSpPr>
        <p:spPr>
          <a:xfrm>
            <a:off x="830466" y="5170167"/>
            <a:ext cx="13748100" cy="220602"/>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NUEVA</a:t>
            </a:r>
            <a:r>
              <a:rPr lang="es-ES" sz="1050" noProof="0" dirty="0">
                <a:solidFill>
                  <a:schemeClr val="tx1"/>
                </a:solidFill>
                <a:latin typeface="Calibri"/>
                <a:ea typeface="Calibri"/>
                <a:cs typeface="Calibri"/>
                <a:sym typeface="Calibri"/>
              </a:rPr>
              <a:t>. </a:t>
            </a:r>
            <a:r>
              <a:rPr lang="es-ES" sz="1050" dirty="0">
                <a:solidFill>
                  <a:srgbClr val="4A5568"/>
                </a:solidFill>
                <a:latin typeface="Calibri"/>
                <a:ea typeface="Calibri"/>
                <a:cs typeface="Calibri"/>
                <a:sym typeface="Calibri"/>
              </a:rPr>
              <a:t>Incorporar la financiación de actividades de investigación y elaboración de informes entre los gastos subvencionables de los proyectos.  ©.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6" name="Google Shape;131;p3">
            <a:extLst>
              <a:ext uri="{FF2B5EF4-FFF2-40B4-BE49-F238E27FC236}">
                <a16:creationId xmlns:a16="http://schemas.microsoft.com/office/drawing/2014/main" id="{C61B17E5-545E-23E7-62EF-0A14642613DC}"/>
              </a:ext>
            </a:extLst>
          </p:cNvPr>
          <p:cNvSpPr/>
          <p:nvPr/>
        </p:nvSpPr>
        <p:spPr>
          <a:xfrm>
            <a:off x="822852" y="5348841"/>
            <a:ext cx="13748100" cy="248577"/>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Revisar la calendarización y ejecución de las convocatorias de educación no formal y sensibilización, garantizando una mayor coherencia con los ritmos propios de las intervenciones. ©.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a:p>
            <a:pPr marL="114300" indent="-114300">
              <a:spcBef>
                <a:spcPts val="300"/>
              </a:spcBef>
              <a:buClr>
                <a:srgbClr val="4A5568"/>
              </a:buClr>
              <a:buSzPts val="1050"/>
              <a:buFont typeface="Calibri"/>
              <a:buChar char="–"/>
            </a:pPr>
            <a:endParaRPr lang="es-ES" sz="1050" noProof="0" dirty="0">
              <a:solidFill>
                <a:schemeClr val="tx1"/>
              </a:solidFill>
              <a:latin typeface="Calibri"/>
              <a:ea typeface="Calibri"/>
              <a:cs typeface="Calibri"/>
              <a:sym typeface="Calibri"/>
            </a:endParaRPr>
          </a:p>
        </p:txBody>
      </p:sp>
      <p:sp>
        <p:nvSpPr>
          <p:cNvPr id="17" name="Google Shape;131;p3">
            <a:extLst>
              <a:ext uri="{FF2B5EF4-FFF2-40B4-BE49-F238E27FC236}">
                <a16:creationId xmlns:a16="http://schemas.microsoft.com/office/drawing/2014/main" id="{94C3F0E8-0FCB-A06B-4E69-D91A5FAD89D1}"/>
              </a:ext>
            </a:extLst>
          </p:cNvPr>
          <p:cNvSpPr/>
          <p:nvPr/>
        </p:nvSpPr>
        <p:spPr>
          <a:xfrm>
            <a:off x="813816" y="5528818"/>
            <a:ext cx="13748100" cy="258646"/>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rgbClr val="FF0000"/>
                </a:solidFill>
                <a:latin typeface="Calibri"/>
                <a:ea typeface="Calibri"/>
                <a:cs typeface="Calibri"/>
                <a:sym typeface="Calibri"/>
              </a:rPr>
              <a:t>PENDIENTE DE VALIDAR</a:t>
            </a:r>
            <a:r>
              <a:rPr lang="es-ES" sz="1050" dirty="0">
                <a:solidFill>
                  <a:schemeClr val="accent1"/>
                </a:solidFill>
                <a:latin typeface="Calibri"/>
                <a:ea typeface="Calibri"/>
                <a:cs typeface="Calibri"/>
                <a:sym typeface="Calibri"/>
              </a:rPr>
              <a:t>. </a:t>
            </a:r>
            <a:r>
              <a:rPr lang="es-ES" sz="1050" dirty="0">
                <a:solidFill>
                  <a:srgbClr val="4A5568"/>
                </a:solidFill>
                <a:latin typeface="Calibri"/>
                <a:ea typeface="Calibri"/>
                <a:cs typeface="Calibri"/>
                <a:sym typeface="Calibri"/>
              </a:rPr>
              <a:t>Establecer en las convocatorias de EpDSCG un tamaño mínimo de proyecto que incentive intervenciones de mayor alcance e impacto, desincentivando la dispersión en acciones pequeñas y puntuales.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a:p>
            <a:pPr>
              <a:spcBef>
                <a:spcPts val="300"/>
              </a:spcBef>
              <a:buClr>
                <a:srgbClr val="4A5568"/>
              </a:buClr>
              <a:buSzPts val="1050"/>
            </a:pPr>
            <a:endParaRPr lang="es-ES" sz="1050" noProof="0" dirty="0">
              <a:solidFill>
                <a:schemeClr val="tx1"/>
              </a:solidFill>
              <a:latin typeface="Calibri"/>
              <a:ea typeface="Calibri"/>
              <a:cs typeface="Calibri"/>
              <a:sym typeface="Calibri"/>
            </a:endParaRPr>
          </a:p>
        </p:txBody>
      </p:sp>
      <p:sp>
        <p:nvSpPr>
          <p:cNvPr id="18" name="Google Shape;131;p3">
            <a:extLst>
              <a:ext uri="{FF2B5EF4-FFF2-40B4-BE49-F238E27FC236}">
                <a16:creationId xmlns:a16="http://schemas.microsoft.com/office/drawing/2014/main" id="{DFD7093A-2799-AC9C-D88D-6C98321F5FEB}"/>
              </a:ext>
            </a:extLst>
          </p:cNvPr>
          <p:cNvSpPr/>
          <p:nvPr/>
        </p:nvSpPr>
        <p:spPr>
          <a:xfrm>
            <a:off x="822852" y="5905974"/>
            <a:ext cx="13748100" cy="248578"/>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rgbClr val="FF0000"/>
                </a:solidFill>
                <a:latin typeface="Calibri"/>
                <a:ea typeface="Calibri"/>
                <a:cs typeface="Calibri"/>
                <a:sym typeface="Calibri"/>
              </a:rPr>
              <a:t>PENDIENTE DE VALIDAR</a:t>
            </a:r>
            <a:r>
              <a:rPr lang="es-ES" sz="1050" dirty="0">
                <a:solidFill>
                  <a:schemeClr val="accent1"/>
                </a:solidFill>
                <a:latin typeface="Calibri"/>
                <a:ea typeface="Calibri"/>
                <a:cs typeface="Calibri"/>
                <a:sym typeface="Calibri"/>
              </a:rPr>
              <a:t>. </a:t>
            </a:r>
            <a:r>
              <a:rPr lang="es-ES" sz="1050" dirty="0">
                <a:solidFill>
                  <a:srgbClr val="4A5568"/>
                </a:solidFill>
                <a:latin typeface="Calibri"/>
                <a:ea typeface="Calibri"/>
                <a:cs typeface="Calibri"/>
                <a:sym typeface="Calibri"/>
              </a:rPr>
              <a:t>Incorporar el Comercio Justo en las convocatorias de EpDSCG reconociendo su valor pedagógico para conectar el consumo cotidiano con las realidades de los países socios (en línea con la Ley Foral 5/2001).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9" name="Google Shape;140;p3">
            <a:extLst>
              <a:ext uri="{FF2B5EF4-FFF2-40B4-BE49-F238E27FC236}">
                <a16:creationId xmlns:a16="http://schemas.microsoft.com/office/drawing/2014/main" id="{D18C9FD1-DD05-5F0A-F3BC-E09A4420B6E1}"/>
              </a:ext>
            </a:extLst>
          </p:cNvPr>
          <p:cNvSpPr/>
          <p:nvPr/>
        </p:nvSpPr>
        <p:spPr>
          <a:xfrm>
            <a:off x="780050" y="8203539"/>
            <a:ext cx="6444300" cy="3474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noProof="0" dirty="0">
                <a:solidFill>
                  <a:srgbClr val="4A5568"/>
                </a:solidFill>
                <a:latin typeface="Calibri"/>
                <a:ea typeface="Calibri"/>
                <a:cs typeface="Calibri"/>
                <a:sym typeface="Calibri"/>
              </a:rPr>
              <a:t>Realización de </a:t>
            </a:r>
            <a:r>
              <a:rPr lang="es-ES" sz="1050" dirty="0">
                <a:solidFill>
                  <a:srgbClr val="4A5568"/>
                </a:solidFill>
                <a:latin typeface="Calibri"/>
                <a:ea typeface="Calibri"/>
                <a:cs typeface="Calibri"/>
                <a:sym typeface="Calibri"/>
              </a:rPr>
              <a:t>dos </a:t>
            </a:r>
            <a:r>
              <a:rPr lang="es-ES" sz="1050" noProof="0" dirty="0">
                <a:solidFill>
                  <a:srgbClr val="4A5568"/>
                </a:solidFill>
                <a:latin typeface="Calibri"/>
                <a:ea typeface="Calibri"/>
                <a:cs typeface="Calibri"/>
                <a:sym typeface="Calibri"/>
              </a:rPr>
              <a:t>jornadas públicas (asegurando la presencia de medios de comunicación). para la difusión periódica de contenidos sobre cooperación al desarrollo y ciudadanía global.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20" name="Google Shape;140;p3">
            <a:extLst>
              <a:ext uri="{FF2B5EF4-FFF2-40B4-BE49-F238E27FC236}">
                <a16:creationId xmlns:a16="http://schemas.microsoft.com/office/drawing/2014/main" id="{69E421A3-616C-BAAC-FA68-6A94114BABC4}"/>
              </a:ext>
            </a:extLst>
          </p:cNvPr>
          <p:cNvSpPr/>
          <p:nvPr/>
        </p:nvSpPr>
        <p:spPr>
          <a:xfrm>
            <a:off x="804625" y="8766205"/>
            <a:ext cx="6444300" cy="591041"/>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noProof="0" dirty="0">
                <a:solidFill>
                  <a:srgbClr val="4A5568"/>
                </a:solidFill>
                <a:latin typeface="Calibri"/>
                <a:ea typeface="Calibri"/>
                <a:cs typeface="Calibri"/>
                <a:sym typeface="Calibri"/>
              </a:rPr>
              <a:t>Crear una identidad visual reconocible para la cooperación navarra (con un logo) que aparezca en todas las intervenciones financiadas por el Gobierno de Navarra, aumentando la visibilidad de la AOD navarra ante la ciudadanía.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22" name="Google Shape;146;p3">
            <a:extLst>
              <a:ext uri="{FF2B5EF4-FFF2-40B4-BE49-F238E27FC236}">
                <a16:creationId xmlns:a16="http://schemas.microsoft.com/office/drawing/2014/main" id="{B9AC3322-28C4-B9A5-2A33-CCBE1604310E}"/>
              </a:ext>
            </a:extLst>
          </p:cNvPr>
          <p:cNvSpPr/>
          <p:nvPr/>
        </p:nvSpPr>
        <p:spPr>
          <a:xfrm>
            <a:off x="7846669" y="7796474"/>
            <a:ext cx="6828572" cy="472440"/>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rgbClr val="FF0000"/>
                </a:solidFill>
                <a:latin typeface="Calibri"/>
                <a:ea typeface="Calibri"/>
                <a:cs typeface="Calibri"/>
                <a:sym typeface="Calibri"/>
              </a:rPr>
              <a:t>PENDIENTE DE VALIDAR. </a:t>
            </a:r>
            <a:r>
              <a:rPr lang="es-ES" sz="1050" noProof="0" dirty="0">
                <a:solidFill>
                  <a:srgbClr val="4A5568"/>
                </a:solidFill>
                <a:latin typeface="Calibri"/>
                <a:ea typeface="Calibri"/>
                <a:cs typeface="Calibri"/>
                <a:sym typeface="Calibri"/>
              </a:rPr>
              <a:t>Crear un concurso o retos en redes sociales en colaboración con el Instituto Navarro de Juventud de promoción de la participación de jóvenes navarros como creadores de contenido sobre cooperación y ciudadanía global. </a:t>
            </a:r>
            <a:r>
              <a:rPr lang="es-ES" sz="1050" b="1" dirty="0">
                <a:solidFill>
                  <a:srgbClr val="5C3D1E"/>
                </a:solidFill>
                <a:latin typeface="Calibri"/>
                <a:ea typeface="Calibri"/>
                <a:cs typeface="Calibri"/>
              </a:rPr>
              <a:t>: </a:t>
            </a:r>
            <a:endParaRPr sz="1050" dirty="0">
              <a:solidFill>
                <a:srgbClr val="FF00FF"/>
              </a:solidFill>
              <a:latin typeface="Calibri"/>
              <a:ea typeface="Calibri"/>
              <a:cs typeface="Calibri"/>
              <a:sym typeface="Calibri"/>
            </a:endParaRPr>
          </a:p>
          <a:p>
            <a:pPr marL="0" marR="0" lvl="0" indent="0" algn="l" rtl="0">
              <a:spcBef>
                <a:spcPts val="300"/>
              </a:spcBef>
              <a:spcAft>
                <a:spcPts val="0"/>
              </a:spcAft>
              <a:buNone/>
            </a:pPr>
            <a:endParaRPr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lang="es-ES"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lang="es-ES"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lang="es-ES"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lang="es-ES"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lang="es-ES"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sz="1050" dirty="0">
              <a:solidFill>
                <a:srgbClr val="4A5568"/>
              </a:solidFill>
              <a:latin typeface="Calibri"/>
              <a:ea typeface="Calibri"/>
              <a:cs typeface="Calibri"/>
              <a:sym typeface="Calibri"/>
            </a:endParaRPr>
          </a:p>
          <a:p>
            <a:pPr marL="0" marR="0" lvl="0" indent="0" algn="l" rtl="0">
              <a:spcBef>
                <a:spcPts val="300"/>
              </a:spcBef>
              <a:spcAft>
                <a:spcPts val="0"/>
              </a:spcAft>
              <a:buNone/>
            </a:pPr>
            <a:endParaRPr sz="1050" dirty="0">
              <a:solidFill>
                <a:srgbClr val="4A5568"/>
              </a:solidFill>
              <a:latin typeface="Calibri"/>
              <a:ea typeface="Calibri"/>
              <a:cs typeface="Calibri"/>
              <a:sym typeface="Calibri"/>
            </a:endParaRPr>
          </a:p>
          <a:p>
            <a:pPr marL="0" marR="0" lvl="0" indent="0" algn="l" rtl="0">
              <a:spcBef>
                <a:spcPts val="300"/>
              </a:spcBef>
              <a:spcAft>
                <a:spcPts val="0"/>
              </a:spcAft>
              <a:buNone/>
            </a:pPr>
            <a:r>
              <a:rPr lang="es-ES" sz="1050" i="1" dirty="0">
                <a:solidFill>
                  <a:srgbClr val="4A5568"/>
                </a:solidFill>
                <a:latin typeface="Calibri"/>
                <a:ea typeface="Calibri"/>
                <a:cs typeface="Calibri"/>
                <a:sym typeface="Calibri"/>
              </a:rPr>
              <a:t>	</a:t>
            </a:r>
            <a:endParaRPr sz="1050" i="1" dirty="0">
              <a:solidFill>
                <a:srgbClr val="4A5568"/>
              </a:solidFill>
              <a:latin typeface="Calibri"/>
              <a:ea typeface="Calibri"/>
              <a:cs typeface="Calibri"/>
              <a:sym typeface="Calibri"/>
            </a:endParaRPr>
          </a:p>
        </p:txBody>
      </p:sp>
      <p:sp>
        <p:nvSpPr>
          <p:cNvPr id="23" name="Google Shape;131;p3">
            <a:extLst>
              <a:ext uri="{FF2B5EF4-FFF2-40B4-BE49-F238E27FC236}">
                <a16:creationId xmlns:a16="http://schemas.microsoft.com/office/drawing/2014/main" id="{D260420B-AFE4-7A49-916A-3D56FBD81B8E}"/>
              </a:ext>
            </a:extLst>
          </p:cNvPr>
          <p:cNvSpPr/>
          <p:nvPr/>
        </p:nvSpPr>
        <p:spPr>
          <a:xfrm>
            <a:off x="806954" y="5708835"/>
            <a:ext cx="13748100" cy="258646"/>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NUEVA. </a:t>
            </a:r>
            <a:r>
              <a:rPr lang="es-ES" sz="1050" dirty="0">
                <a:solidFill>
                  <a:srgbClr val="4A5568"/>
                </a:solidFill>
                <a:latin typeface="Calibri"/>
                <a:ea typeface="Calibri"/>
                <a:cs typeface="Calibri"/>
                <a:sym typeface="Calibri"/>
              </a:rPr>
              <a:t>Establecer en las convocatorias de EpDSCG un tamaño mínimo de proyecto que incentive intervenciones de mayor alcance e impacto, desincentivando la dispersión en acciones pequeñas y puntuales.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a:p>
            <a:pPr>
              <a:spcBef>
                <a:spcPts val="300"/>
              </a:spcBef>
              <a:buClr>
                <a:srgbClr val="4A5568"/>
              </a:buClr>
              <a:buSzPts val="1050"/>
            </a:pPr>
            <a:r>
              <a:rPr lang="es-ES" sz="1050" noProof="0" dirty="0">
                <a:solidFill>
                  <a:schemeClr val="tx1"/>
                </a:solidFill>
                <a:latin typeface="Calibri"/>
                <a:ea typeface="Calibri"/>
                <a:cs typeface="Calibri"/>
                <a:sym typeface="Calibri"/>
              </a:rPr>
              <a:t>. </a:t>
            </a:r>
          </a:p>
        </p:txBody>
      </p:sp>
      <p:sp>
        <p:nvSpPr>
          <p:cNvPr id="26" name="Google Shape;140;p3">
            <a:extLst>
              <a:ext uri="{FF2B5EF4-FFF2-40B4-BE49-F238E27FC236}">
                <a16:creationId xmlns:a16="http://schemas.microsoft.com/office/drawing/2014/main" id="{6263FDAE-1516-2A22-CE1D-04FA964BE23E}"/>
              </a:ext>
            </a:extLst>
          </p:cNvPr>
          <p:cNvSpPr/>
          <p:nvPr/>
        </p:nvSpPr>
        <p:spPr>
          <a:xfrm>
            <a:off x="7973345" y="10103203"/>
            <a:ext cx="6444300" cy="37254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NUEVA. </a:t>
            </a:r>
            <a:r>
              <a:rPr lang="es-ES" sz="1050" dirty="0">
                <a:solidFill>
                  <a:srgbClr val="4A5568"/>
                </a:solidFill>
                <a:latin typeface="Calibri"/>
                <a:ea typeface="Calibri"/>
                <a:cs typeface="Calibri"/>
              </a:rPr>
              <a:t>Elaborar un documento sobre el enfoque local-global para contar con herramientas de fomento de la capacidad de análisis crítico y de promoción de alternativas sostenibles.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2" name="Google Shape;145;p3">
            <a:extLst>
              <a:ext uri="{FF2B5EF4-FFF2-40B4-BE49-F238E27FC236}">
                <a16:creationId xmlns:a16="http://schemas.microsoft.com/office/drawing/2014/main" id="{2868C660-DC9A-E92E-8AAB-6FFFF1F5CCA6}"/>
              </a:ext>
            </a:extLst>
          </p:cNvPr>
          <p:cNvSpPr/>
          <p:nvPr/>
        </p:nvSpPr>
        <p:spPr>
          <a:xfrm>
            <a:off x="8254829" y="9118805"/>
            <a:ext cx="6444234" cy="252157"/>
          </a:xfrm>
          <a:prstGeom prst="rect">
            <a:avLst/>
          </a:prstGeom>
          <a:noFill/>
          <a:ln>
            <a:noFill/>
          </a:ln>
        </p:spPr>
        <p:txBody>
          <a:bodyPr spcFirstLastPara="1" wrap="square" lIns="0" tIns="0" rIns="0" bIns="0" anchor="t" anchorCtr="0">
            <a:noAutofit/>
          </a:bodyPr>
          <a:lstStyle/>
          <a:p>
            <a:pPr>
              <a:buClr>
                <a:srgbClr val="5C3D1E"/>
              </a:buClr>
              <a:buSzPts val="1150"/>
            </a:pPr>
            <a:r>
              <a:rPr lang="es-ES" sz="1150" b="1" noProof="0" dirty="0">
                <a:solidFill>
                  <a:srgbClr val="5C3D1E"/>
                </a:solidFill>
                <a:latin typeface="Calibri"/>
                <a:ea typeface="Calibri"/>
                <a:cs typeface="Calibri"/>
                <a:sym typeface="Calibri"/>
              </a:rPr>
              <a:t>NUEVO. Estrategia de Educación para la Transformación Social y Ciudadanía Global</a:t>
            </a:r>
            <a:endParaRPr lang="es-ES" sz="1150" noProof="0" dirty="0">
              <a:solidFill>
                <a:srgbClr val="FF0000"/>
              </a:solidFill>
              <a:latin typeface="Calibri"/>
              <a:ea typeface="Calibri"/>
              <a:cs typeface="Calibri"/>
              <a:sym typeface="Calibri"/>
            </a:endParaRPr>
          </a:p>
        </p:txBody>
      </p:sp>
      <p:sp>
        <p:nvSpPr>
          <p:cNvPr id="21" name="Google Shape;143;p3">
            <a:extLst>
              <a:ext uri="{FF2B5EF4-FFF2-40B4-BE49-F238E27FC236}">
                <a16:creationId xmlns:a16="http://schemas.microsoft.com/office/drawing/2014/main" id="{F331E08F-9C31-BB58-FF7C-1DAD88BFD0A7}"/>
              </a:ext>
            </a:extLst>
          </p:cNvPr>
          <p:cNvSpPr/>
          <p:nvPr/>
        </p:nvSpPr>
        <p:spPr>
          <a:xfrm>
            <a:off x="7823220" y="9107320"/>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 name="Google Shape;144;p3">
            <a:extLst>
              <a:ext uri="{FF2B5EF4-FFF2-40B4-BE49-F238E27FC236}">
                <a16:creationId xmlns:a16="http://schemas.microsoft.com/office/drawing/2014/main" id="{25499360-5408-5280-03A9-4E641C568DF0}"/>
              </a:ext>
            </a:extLst>
          </p:cNvPr>
          <p:cNvSpPr/>
          <p:nvPr/>
        </p:nvSpPr>
        <p:spPr>
          <a:xfrm>
            <a:off x="7846669" y="908063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P6</a:t>
            </a:r>
            <a:endParaRPr sz="850" dirty="0">
              <a:solidFill>
                <a:schemeClr val="dk1"/>
              </a:solidFill>
              <a:latin typeface="Calibri"/>
              <a:ea typeface="Calibri"/>
              <a:cs typeface="Calibri"/>
              <a:sym typeface="Calibri"/>
            </a:endParaRPr>
          </a:p>
        </p:txBody>
      </p:sp>
      <p:sp>
        <p:nvSpPr>
          <p:cNvPr id="25" name="Google Shape;178;p4">
            <a:extLst>
              <a:ext uri="{FF2B5EF4-FFF2-40B4-BE49-F238E27FC236}">
                <a16:creationId xmlns:a16="http://schemas.microsoft.com/office/drawing/2014/main" id="{73C76C90-55FB-7952-C12C-ABE933E2B1F7}"/>
              </a:ext>
            </a:extLst>
          </p:cNvPr>
          <p:cNvSpPr/>
          <p:nvPr/>
        </p:nvSpPr>
        <p:spPr>
          <a:xfrm>
            <a:off x="7724180" y="8666000"/>
            <a:ext cx="7029664" cy="41860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180;p4">
            <a:extLst>
              <a:ext uri="{FF2B5EF4-FFF2-40B4-BE49-F238E27FC236}">
                <a16:creationId xmlns:a16="http://schemas.microsoft.com/office/drawing/2014/main" id="{B04F7222-25EB-C075-5B90-2037BFCB9A10}"/>
              </a:ext>
            </a:extLst>
          </p:cNvPr>
          <p:cNvSpPr/>
          <p:nvPr/>
        </p:nvSpPr>
        <p:spPr>
          <a:xfrm>
            <a:off x="7987540" y="8724772"/>
            <a:ext cx="691972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FF0000"/>
                </a:solidFill>
                <a:latin typeface="Calibri"/>
                <a:ea typeface="Calibri"/>
                <a:cs typeface="Calibri"/>
                <a:sym typeface="Calibri"/>
              </a:rPr>
              <a:t>OE 3.6.- PENDIENTE hasta clarificar el contenido de las Medidas</a:t>
            </a:r>
            <a:endParaRPr lang="es-ES" sz="980" noProof="0" dirty="0">
              <a:solidFill>
                <a:srgbClr val="FF0000"/>
              </a:solidFill>
              <a:latin typeface="Calibri"/>
              <a:ea typeface="Calibri"/>
              <a:cs typeface="Calibri"/>
              <a:sym typeface="Calibri"/>
            </a:endParaRPr>
          </a:p>
        </p:txBody>
      </p:sp>
      <p:sp>
        <p:nvSpPr>
          <p:cNvPr id="28" name="CuadroTexto 27">
            <a:extLst>
              <a:ext uri="{FF2B5EF4-FFF2-40B4-BE49-F238E27FC236}">
                <a16:creationId xmlns:a16="http://schemas.microsoft.com/office/drawing/2014/main" id="{0B0470AB-8909-E98E-677E-23EB275F95F9}"/>
              </a:ext>
            </a:extLst>
          </p:cNvPr>
          <p:cNvSpPr txBox="1"/>
          <p:nvPr/>
        </p:nvSpPr>
        <p:spPr>
          <a:xfrm>
            <a:off x="512064" y="1486262"/>
            <a:ext cx="6846559" cy="246221"/>
          </a:xfrm>
          <a:prstGeom prst="rect">
            <a:avLst/>
          </a:prstGeom>
          <a:noFill/>
        </p:spPr>
        <p:txBody>
          <a:bodyPr wrap="square">
            <a:spAutoFit/>
          </a:bodyPr>
          <a:lstStyle/>
          <a:p>
            <a:pPr marL="0" indent="0">
              <a:buNone/>
            </a:pPr>
            <a:r>
              <a:rPr lang="es-ES" sz="980" b="1" noProof="0" dirty="0">
                <a:solidFill>
                  <a:srgbClr val="5C3D1E"/>
                </a:solidFill>
                <a:latin typeface="Calibri"/>
                <a:ea typeface="Calibri"/>
                <a:cs typeface="Calibri"/>
                <a:sym typeface="Calibri"/>
              </a:rPr>
              <a:t>OE 3.1.</a:t>
            </a:r>
            <a:r>
              <a:rPr lang="es-ES" sz="980" b="1" dirty="0">
                <a:solidFill>
                  <a:srgbClr val="5C3D1E"/>
                </a:solidFill>
                <a:latin typeface="Calibri"/>
                <a:ea typeface="Calibri"/>
                <a:cs typeface="Calibri"/>
                <a:sym typeface="Calibri"/>
              </a:rPr>
              <a:t> · </a:t>
            </a:r>
            <a:r>
              <a:rPr lang="es-ES" sz="980" b="1" dirty="0">
                <a:solidFill>
                  <a:schemeClr val="accent1"/>
                </a:solidFill>
                <a:latin typeface="Calibri"/>
                <a:ea typeface="Calibri"/>
                <a:cs typeface="Calibri"/>
                <a:sym typeface="Calibri"/>
              </a:rPr>
              <a:t>NUEVO </a:t>
            </a:r>
            <a:r>
              <a:rPr lang="es-ES" sz="980" b="1" dirty="0">
                <a:solidFill>
                  <a:schemeClr val="accent1"/>
                </a:solidFill>
                <a:latin typeface="Calibri"/>
                <a:ea typeface="Calibri"/>
                <a:cs typeface="Calibri"/>
              </a:rPr>
              <a:t>Mejorar el nivel de conocimiento y sensibilización entre el alumnado como ciudadanía crítica y comprometida</a:t>
            </a:r>
          </a:p>
        </p:txBody>
      </p:sp>
      <p:sp>
        <p:nvSpPr>
          <p:cNvPr id="29" name="Google Shape;65;p2">
            <a:extLst>
              <a:ext uri="{FF2B5EF4-FFF2-40B4-BE49-F238E27FC236}">
                <a16:creationId xmlns:a16="http://schemas.microsoft.com/office/drawing/2014/main" id="{26C9A5A2-B7D7-86E9-F833-9AB22139A19F}"/>
              </a:ext>
            </a:extLst>
          </p:cNvPr>
          <p:cNvSpPr/>
          <p:nvPr/>
        </p:nvSpPr>
        <p:spPr>
          <a:xfrm>
            <a:off x="1335024" y="841655"/>
            <a:ext cx="13546836" cy="274320"/>
          </a:xfrm>
          <a:prstGeom prst="rect">
            <a:avLst/>
          </a:prstGeom>
          <a:noFill/>
          <a:ln>
            <a:noFill/>
          </a:ln>
        </p:spPr>
        <p:txBody>
          <a:bodyPr spcFirstLastPara="1" wrap="square" lIns="0" tIns="0" rIns="0" bIns="0" anchor="ctr" anchorCtr="0">
            <a:noAutofit/>
          </a:bodyPr>
          <a:lstStyle/>
          <a:p>
            <a:pPr lvl="0">
              <a:buClr>
                <a:srgbClr val="5C3D1E"/>
              </a:buClr>
              <a:buSzPts val="980"/>
            </a:pPr>
            <a:r>
              <a:rPr lang="es-ES" sz="1300" b="1" dirty="0">
                <a:solidFill>
                  <a:srgbClr val="FFFFFF"/>
                </a:solidFill>
                <a:latin typeface="Calibri"/>
                <a:ea typeface="Calibri"/>
                <a:cs typeface="Calibri"/>
              </a:rPr>
              <a:t>O.E.3  </a:t>
            </a:r>
            <a:r>
              <a:rPr lang="es-ES" sz="1300" b="1" dirty="0">
                <a:solidFill>
                  <a:schemeClr val="accent1"/>
                </a:solidFill>
                <a:latin typeface="Calibri"/>
                <a:ea typeface="Calibri"/>
                <a:cs typeface="Calibri"/>
              </a:rPr>
              <a:t>NUEVO. </a:t>
            </a:r>
            <a:r>
              <a:rPr lang="es-ES" b="1" dirty="0">
                <a:solidFill>
                  <a:schemeClr val="accent1"/>
                </a:solidFill>
                <a:latin typeface="Calibri"/>
                <a:ea typeface="Calibri"/>
                <a:cs typeface="Calibri"/>
                <a:sym typeface="Calibri"/>
              </a:rPr>
              <a:t>MANTENER LOS NIVELES DE CIUDADANÍA CRÍTICA, COR Y COMPROMETIDA CON LA JUSTICIA GLOBAL, LOS DERECHOS HUMANOS Y LA SOSTENIBILIDAD.   </a:t>
            </a:r>
          </a:p>
        </p:txBody>
      </p:sp>
      <p:sp>
        <p:nvSpPr>
          <p:cNvPr id="30" name="Google Shape;132;p3">
            <a:extLst>
              <a:ext uri="{FF2B5EF4-FFF2-40B4-BE49-F238E27FC236}">
                <a16:creationId xmlns:a16="http://schemas.microsoft.com/office/drawing/2014/main" id="{29112522-5A20-4D75-46E1-40086E0BF6BC}"/>
              </a:ext>
            </a:extLst>
          </p:cNvPr>
          <p:cNvSpPr/>
          <p:nvPr/>
        </p:nvSpPr>
        <p:spPr>
          <a:xfrm>
            <a:off x="7677084" y="6294695"/>
            <a:ext cx="7029412"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134;p3">
            <a:extLst>
              <a:ext uri="{FF2B5EF4-FFF2-40B4-BE49-F238E27FC236}">
                <a16:creationId xmlns:a16="http://schemas.microsoft.com/office/drawing/2014/main" id="{EB1191B5-8924-BE91-B591-AAC4F15726C2}"/>
              </a:ext>
            </a:extLst>
          </p:cNvPr>
          <p:cNvSpPr/>
          <p:nvPr/>
        </p:nvSpPr>
        <p:spPr>
          <a:xfrm>
            <a:off x="7800087" y="6294437"/>
            <a:ext cx="6875154" cy="329184"/>
          </a:xfrm>
          <a:prstGeom prst="rect">
            <a:avLst/>
          </a:prstGeom>
          <a:noFill/>
          <a:ln>
            <a:noFill/>
          </a:ln>
        </p:spPr>
        <p:txBody>
          <a:bodyPr spcFirstLastPara="1" wrap="square" lIns="0" tIns="0" rIns="0" bIns="0" anchor="ctr" anchorCtr="0">
            <a:noAutofit/>
          </a:bodyPr>
          <a:lstStyle/>
          <a:p>
            <a:pPr lvl="0">
              <a:buClr>
                <a:srgbClr val="5C3D1E"/>
              </a:buClr>
              <a:buSzPts val="980"/>
            </a:pPr>
            <a:r>
              <a:rPr lang="es-ES" sz="980" b="1" dirty="0">
                <a:solidFill>
                  <a:srgbClr val="5C3D1E"/>
                </a:solidFill>
                <a:latin typeface="Calibri"/>
                <a:ea typeface="Calibri"/>
                <a:cs typeface="Calibri"/>
                <a:sym typeface="Calibri"/>
              </a:rPr>
              <a:t>OE 3.2. · </a:t>
            </a:r>
            <a:r>
              <a:rPr lang="es-ES" sz="980" b="1" noProof="0" dirty="0">
                <a:solidFill>
                  <a:schemeClr val="accent1"/>
                </a:solidFill>
                <a:latin typeface="Calibri"/>
                <a:ea typeface="Calibri"/>
                <a:cs typeface="Calibri"/>
              </a:rPr>
              <a:t>Mejorar el nivel de conocimiento y sensibilización entre la juventud como ciudadanía crítica y comprometida </a:t>
            </a:r>
            <a:r>
              <a:rPr lang="es-ES" sz="980" b="1" noProof="0" dirty="0">
                <a:solidFill>
                  <a:schemeClr val="accent1"/>
                </a:solidFill>
                <a:latin typeface="Calibri"/>
                <a:ea typeface="Calibri"/>
                <a:cs typeface="Calibri"/>
                <a:sym typeface="Calibri"/>
              </a:rPr>
              <a:t>con la justicia global, los derechos humanos y la sostenibilidad</a:t>
            </a:r>
            <a:r>
              <a:rPr lang="es-ES" sz="1000" b="1" noProof="0" dirty="0">
                <a:solidFill>
                  <a:schemeClr val="accent1"/>
                </a:solidFill>
                <a:latin typeface="Calibri"/>
                <a:ea typeface="Calibri"/>
                <a:cs typeface="Calibri"/>
                <a:sym typeface="Calibri"/>
              </a:rPr>
              <a:t>.   </a:t>
            </a:r>
          </a:p>
        </p:txBody>
      </p:sp>
      <p:sp>
        <p:nvSpPr>
          <p:cNvPr id="32" name="Google Shape;108;p3">
            <a:extLst>
              <a:ext uri="{FF2B5EF4-FFF2-40B4-BE49-F238E27FC236}">
                <a16:creationId xmlns:a16="http://schemas.microsoft.com/office/drawing/2014/main" id="{95B06750-BF19-7685-7046-319DA6AB888F}"/>
              </a:ext>
            </a:extLst>
          </p:cNvPr>
          <p:cNvSpPr/>
          <p:nvPr/>
        </p:nvSpPr>
        <p:spPr>
          <a:xfrm>
            <a:off x="7662529" y="1445327"/>
            <a:ext cx="7058521"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indent="0">
              <a:buNone/>
            </a:pPr>
            <a:r>
              <a:rPr lang="es-ES" sz="980" b="1" dirty="0">
                <a:solidFill>
                  <a:srgbClr val="5C3D1E"/>
                </a:solidFill>
                <a:latin typeface="Calibri"/>
                <a:ea typeface="Calibri"/>
                <a:cs typeface="Calibri"/>
                <a:sym typeface="Calibri"/>
              </a:rPr>
              <a:t>OE 3.2. </a:t>
            </a:r>
            <a:r>
              <a:rPr lang="es-ES" sz="980" b="1" noProof="0" dirty="0">
                <a:solidFill>
                  <a:srgbClr val="5C3D1E"/>
                </a:solidFill>
                <a:latin typeface="Calibri"/>
                <a:ea typeface="Calibri"/>
                <a:cs typeface="Calibri"/>
                <a:sym typeface="Calibri"/>
              </a:rPr>
              <a:t>· </a:t>
            </a:r>
            <a:r>
              <a:rPr lang="es-ES" sz="980" b="1" noProof="0" dirty="0">
                <a:solidFill>
                  <a:schemeClr val="accent1"/>
                </a:solidFill>
                <a:latin typeface="Calibri"/>
                <a:ea typeface="Calibri"/>
                <a:cs typeface="Calibri"/>
              </a:rPr>
              <a:t>Mejorar el nivel de conocimiento y sensibilización entre la juventud como ciudadanía crítica y comprometida </a:t>
            </a:r>
            <a:r>
              <a:rPr lang="es-ES" sz="980" b="1" noProof="0" dirty="0">
                <a:solidFill>
                  <a:schemeClr val="accent1"/>
                </a:solidFill>
                <a:latin typeface="Calibri"/>
                <a:ea typeface="Calibri"/>
                <a:cs typeface="Calibri"/>
                <a:sym typeface="Calibri"/>
              </a:rPr>
              <a:t>con la justicia global, los derechos humanos y la sostenibilidad. </a:t>
            </a:r>
            <a:endParaRPr lang="es-ES" sz="980" b="1" noProof="0" dirty="0">
              <a:solidFill>
                <a:schemeClr val="accent1"/>
              </a:solidFill>
              <a:latin typeface="Calibri"/>
              <a:ea typeface="Calibri"/>
              <a:cs typeface="Calibri"/>
            </a:endParaRPr>
          </a:p>
        </p:txBody>
      </p:sp>
      <p:sp>
        <p:nvSpPr>
          <p:cNvPr id="33" name="Google Shape;26;p1">
            <a:extLst>
              <a:ext uri="{FF2B5EF4-FFF2-40B4-BE49-F238E27FC236}">
                <a16:creationId xmlns:a16="http://schemas.microsoft.com/office/drawing/2014/main" id="{2B30B8F8-9E26-5712-4196-8E4E29F14448}"/>
              </a:ext>
            </a:extLst>
          </p:cNvPr>
          <p:cNvSpPr/>
          <p:nvPr/>
        </p:nvSpPr>
        <p:spPr>
          <a:xfrm>
            <a:off x="850130" y="4970031"/>
            <a:ext cx="13748004" cy="147698"/>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highlight>
                  <a:srgbClr val="00FFFF"/>
                </a:highlight>
                <a:latin typeface="Calibri"/>
                <a:ea typeface="Calibri"/>
                <a:cs typeface="Calibri"/>
                <a:sym typeface="Calibri"/>
              </a:rPr>
              <a:t>NUEVA. </a:t>
            </a:r>
            <a:r>
              <a:rPr lang="es-ES" sz="1050" dirty="0">
                <a:solidFill>
                  <a:srgbClr val="4A5568"/>
                </a:solidFill>
                <a:highlight>
                  <a:srgbClr val="00FFFF"/>
                </a:highlight>
                <a:latin typeface="Calibri"/>
                <a:ea typeface="Calibri"/>
                <a:cs typeface="Calibri"/>
                <a:sym typeface="Calibri"/>
              </a:rPr>
              <a:t>Incorporar en los criterios de valoración de las convocatorias, una puntuación específica para las intervenciones que incorporen los enfoques transversales, en base a su  definición actualizada de este IV PDCN. </a:t>
            </a:r>
            <a:r>
              <a:rPr lang="es-ES" sz="1050" b="1" dirty="0">
                <a:solidFill>
                  <a:srgbClr val="5C3D1E"/>
                </a:solidFill>
                <a:highlight>
                  <a:srgbClr val="00FFFF"/>
                </a:highlight>
                <a:latin typeface="Calibri"/>
                <a:ea typeface="Calibri"/>
                <a:cs typeface="Calibri"/>
              </a:rPr>
              <a:t>: </a:t>
            </a:r>
            <a:endParaRPr lang="es-ES" sz="1050" dirty="0">
              <a:solidFill>
                <a:srgbClr val="4A5568"/>
              </a:solidFill>
              <a:highlight>
                <a:srgbClr val="00FFFF"/>
              </a:highlight>
              <a:latin typeface="Calibri"/>
              <a:ea typeface="Calibri"/>
              <a:cs typeface="Calibri"/>
              <a:sym typeface="Calibri"/>
            </a:endParaRPr>
          </a:p>
        </p:txBody>
      </p:sp>
    </p:spTree>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AF5F1"/>
        </a:solidFill>
        <a:effectLst/>
      </p:bgPr>
    </p:bg>
    <p:spTree>
      <p:nvGrpSpPr>
        <p:cNvPr id="1" name="Shape 153"/>
        <p:cNvGrpSpPr/>
        <p:nvPr/>
      </p:nvGrpSpPr>
      <p:grpSpPr>
        <a:xfrm>
          <a:off x="0" y="0"/>
          <a:ext cx="0" cy="0"/>
          <a:chOff x="0" y="0"/>
          <a:chExt cx="0" cy="0"/>
        </a:xfrm>
      </p:grpSpPr>
      <p:sp>
        <p:nvSpPr>
          <p:cNvPr id="154" name="Google Shape;154;p4"/>
          <p:cNvSpPr/>
          <p:nvPr/>
        </p:nvSpPr>
        <p:spPr>
          <a:xfrm>
            <a:off x="0" y="0"/>
            <a:ext cx="15119604" cy="4023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4"/>
          <p:cNvSpPr/>
          <p:nvPr/>
        </p:nvSpPr>
        <p:spPr>
          <a:xfrm>
            <a:off x="365760" y="0"/>
            <a:ext cx="14388084" cy="40233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8A99A"/>
              </a:buClr>
              <a:buSzPts val="950"/>
              <a:buFont typeface="Calibri"/>
              <a:buNone/>
            </a:pPr>
            <a:r>
              <a:rPr lang="en-US" sz="950" dirty="0">
                <a:solidFill>
                  <a:srgbClr val="B8A99A"/>
                </a:solidFill>
                <a:latin typeface="Calibri"/>
                <a:ea typeface="Calibri"/>
                <a:cs typeface="Calibri"/>
                <a:sym typeface="Calibri"/>
              </a:rPr>
              <a:t>IV Plan Director de la Cooperación de Navarra  ·  2027–2030</a:t>
            </a:r>
            <a:endParaRPr sz="950" dirty="0">
              <a:solidFill>
                <a:schemeClr val="dk1"/>
              </a:solidFill>
              <a:latin typeface="Calibri"/>
              <a:ea typeface="Calibri"/>
              <a:cs typeface="Calibri"/>
              <a:sym typeface="Calibri"/>
            </a:endParaRPr>
          </a:p>
        </p:txBody>
      </p:sp>
      <p:sp>
        <p:nvSpPr>
          <p:cNvPr id="156" name="Google Shape;156;p4"/>
          <p:cNvSpPr/>
          <p:nvPr/>
        </p:nvSpPr>
        <p:spPr>
          <a:xfrm>
            <a:off x="0" y="402336"/>
            <a:ext cx="15119604" cy="8595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 name="Google Shape;157;p4"/>
          <p:cNvSpPr/>
          <p:nvPr/>
        </p:nvSpPr>
        <p:spPr>
          <a:xfrm>
            <a:off x="109728" y="352644"/>
            <a:ext cx="749808" cy="274320"/>
          </a:xfrm>
          <a:prstGeom prst="roundRect">
            <a:avLst>
              <a:gd name="adj" fmla="val 23333"/>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 name="Google Shape;158;p4"/>
          <p:cNvSpPr/>
          <p:nvPr/>
        </p:nvSpPr>
        <p:spPr>
          <a:xfrm>
            <a:off x="109728" y="313471"/>
            <a:ext cx="749808" cy="27432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1000"/>
              <a:buFont typeface="Calibri"/>
              <a:buNone/>
            </a:pPr>
            <a:r>
              <a:rPr lang="en-US" sz="1000" b="1" dirty="0">
                <a:solidFill>
                  <a:srgbClr val="FFFFFF"/>
                </a:solidFill>
                <a:latin typeface="Calibri"/>
                <a:ea typeface="Calibri"/>
                <a:cs typeface="Calibri"/>
                <a:sym typeface="Calibri"/>
              </a:rPr>
              <a:t>LE4</a:t>
            </a:r>
            <a:endParaRPr sz="1000" dirty="0">
              <a:solidFill>
                <a:schemeClr val="dk1"/>
              </a:solidFill>
              <a:latin typeface="Calibri"/>
              <a:ea typeface="Calibri"/>
              <a:cs typeface="Calibri"/>
              <a:sym typeface="Calibri"/>
            </a:endParaRPr>
          </a:p>
        </p:txBody>
      </p:sp>
      <p:sp>
        <p:nvSpPr>
          <p:cNvPr id="159" name="Google Shape;159;p4"/>
          <p:cNvSpPr/>
          <p:nvPr/>
        </p:nvSpPr>
        <p:spPr>
          <a:xfrm>
            <a:off x="1060729" y="363703"/>
            <a:ext cx="1354683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noProof="0" dirty="0">
                <a:solidFill>
                  <a:srgbClr val="FFFFFF"/>
                </a:solidFill>
                <a:latin typeface="Calibri"/>
                <a:ea typeface="Calibri"/>
                <a:cs typeface="Calibri"/>
                <a:sym typeface="Calibri"/>
              </a:rPr>
              <a:t>Conocimiento e Innovación. </a:t>
            </a:r>
            <a:endParaRPr lang="es-ES" sz="1300" dirty="0">
              <a:solidFill>
                <a:schemeClr val="dk1"/>
              </a:solidFill>
              <a:latin typeface="Calibri"/>
              <a:ea typeface="Calibri"/>
              <a:cs typeface="Calibri"/>
              <a:sym typeface="Calibri"/>
            </a:endParaRPr>
          </a:p>
        </p:txBody>
      </p:sp>
      <p:sp>
        <p:nvSpPr>
          <p:cNvPr id="160" name="Google Shape;160;p4"/>
          <p:cNvSpPr/>
          <p:nvPr/>
        </p:nvSpPr>
        <p:spPr>
          <a:xfrm>
            <a:off x="365760" y="1444752"/>
            <a:ext cx="6579092" cy="281166"/>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4"/>
          <p:cNvSpPr/>
          <p:nvPr/>
        </p:nvSpPr>
        <p:spPr>
          <a:xfrm>
            <a:off x="353348" y="1444752"/>
            <a:ext cx="58130" cy="273899"/>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4"/>
          <p:cNvSpPr/>
          <p:nvPr/>
        </p:nvSpPr>
        <p:spPr>
          <a:xfrm>
            <a:off x="512064" y="1444752"/>
            <a:ext cx="642364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4.1.-  · Mejorar la cultura evaluadora </a:t>
            </a:r>
            <a:endParaRPr lang="es-ES" sz="980" noProof="0" dirty="0">
              <a:solidFill>
                <a:schemeClr val="dk1"/>
              </a:solidFill>
              <a:latin typeface="Calibri"/>
              <a:ea typeface="Calibri"/>
              <a:cs typeface="Calibri"/>
              <a:sym typeface="Calibri"/>
            </a:endParaRPr>
          </a:p>
        </p:txBody>
      </p:sp>
      <p:sp>
        <p:nvSpPr>
          <p:cNvPr id="163" name="Google Shape;163;p4"/>
          <p:cNvSpPr/>
          <p:nvPr/>
        </p:nvSpPr>
        <p:spPr>
          <a:xfrm>
            <a:off x="356615" y="1837772"/>
            <a:ext cx="6579091" cy="4576678"/>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4"/>
          <p:cNvSpPr/>
          <p:nvPr/>
        </p:nvSpPr>
        <p:spPr>
          <a:xfrm>
            <a:off x="365760" y="1828799"/>
            <a:ext cx="45719" cy="4576678"/>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165;p4"/>
          <p:cNvSpPr/>
          <p:nvPr/>
        </p:nvSpPr>
        <p:spPr>
          <a:xfrm>
            <a:off x="484632" y="1947672"/>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166;p4"/>
          <p:cNvSpPr/>
          <p:nvPr/>
        </p:nvSpPr>
        <p:spPr>
          <a:xfrm>
            <a:off x="492209" y="1883188"/>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P1</a:t>
            </a:r>
            <a:endParaRPr sz="850" dirty="0">
              <a:solidFill>
                <a:schemeClr val="dk1"/>
              </a:solidFill>
              <a:latin typeface="Calibri"/>
              <a:ea typeface="Calibri"/>
              <a:cs typeface="Calibri"/>
              <a:sym typeface="Calibri"/>
            </a:endParaRPr>
          </a:p>
        </p:txBody>
      </p:sp>
      <p:sp>
        <p:nvSpPr>
          <p:cNvPr id="167" name="Google Shape;167;p4"/>
          <p:cNvSpPr/>
          <p:nvPr/>
        </p:nvSpPr>
        <p:spPr>
          <a:xfrm>
            <a:off x="876257" y="1960146"/>
            <a:ext cx="5956367" cy="215073"/>
          </a:xfrm>
          <a:prstGeom prst="rect">
            <a:avLst/>
          </a:prstGeom>
          <a:noFill/>
          <a:ln>
            <a:noFill/>
          </a:ln>
        </p:spPr>
        <p:txBody>
          <a:bodyPr spcFirstLastPara="1" wrap="square" lIns="0" tIns="0" rIns="0" bIns="0" anchor="t" anchorCtr="0">
            <a:noAutofit/>
          </a:bodyPr>
          <a:lstStyle/>
          <a:p>
            <a:pPr lvl="0">
              <a:buClr>
                <a:srgbClr val="5C3D1E"/>
              </a:buClr>
              <a:buSzPts val="1150"/>
            </a:pPr>
            <a:r>
              <a:rPr lang="es-ES" sz="1200" dirty="0">
                <a:solidFill>
                  <a:schemeClr val="accent1"/>
                </a:solidFill>
                <a:latin typeface="Calibri"/>
                <a:ea typeface="Calibri"/>
                <a:cs typeface="Calibri"/>
                <a:sym typeface="Calibri"/>
              </a:rPr>
              <a:t>REFORMULADO/ MATIZADO: </a:t>
            </a:r>
            <a:r>
              <a:rPr lang="es-ES" sz="1150" b="1" noProof="0" dirty="0">
                <a:solidFill>
                  <a:srgbClr val="5C3D1E"/>
                </a:solidFill>
                <a:latin typeface="Calibri"/>
                <a:ea typeface="Calibri"/>
                <a:cs typeface="Calibri"/>
                <a:sym typeface="Calibri"/>
              </a:rPr>
              <a:t>Sistematización de la evaluación de la cooperación y la </a:t>
            </a:r>
            <a:r>
              <a:rPr lang="es-ES" sz="1150" b="1" noProof="0" dirty="0">
                <a:solidFill>
                  <a:schemeClr val="accent1"/>
                </a:solidFill>
                <a:latin typeface="Calibri"/>
                <a:ea typeface="Calibri"/>
                <a:cs typeface="Calibri"/>
                <a:sym typeface="Calibri"/>
              </a:rPr>
              <a:t>EpD del GN</a:t>
            </a:r>
            <a:endParaRPr sz="1150" dirty="0">
              <a:solidFill>
                <a:schemeClr val="accent1"/>
              </a:solidFill>
              <a:latin typeface="Calibri"/>
              <a:ea typeface="Calibri"/>
              <a:cs typeface="Calibri"/>
              <a:sym typeface="Calibri"/>
            </a:endParaRPr>
          </a:p>
        </p:txBody>
      </p:sp>
      <p:sp>
        <p:nvSpPr>
          <p:cNvPr id="168" name="Google Shape;168;p4"/>
          <p:cNvSpPr/>
          <p:nvPr/>
        </p:nvSpPr>
        <p:spPr>
          <a:xfrm>
            <a:off x="578442" y="2841902"/>
            <a:ext cx="6357264" cy="3474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dirty="0">
                <a:solidFill>
                  <a:srgbClr val="FF0000"/>
                </a:solidFill>
                <a:latin typeface="Calibri"/>
                <a:ea typeface="Calibri"/>
                <a:cs typeface="Calibri"/>
                <a:sym typeface="Calibri"/>
              </a:rPr>
              <a:t>PENDIENTE DE VALIDAR</a:t>
            </a:r>
            <a:r>
              <a:rPr lang="es-ES" sz="900" dirty="0">
                <a:solidFill>
                  <a:schemeClr val="accent1"/>
                </a:solidFill>
                <a:latin typeface="Calibri"/>
                <a:ea typeface="Calibri"/>
                <a:cs typeface="Calibri"/>
                <a:sym typeface="Calibri"/>
              </a:rPr>
              <a:t> </a:t>
            </a:r>
            <a:r>
              <a:rPr lang="es-ES" sz="900" noProof="0" dirty="0">
                <a:solidFill>
                  <a:srgbClr val="4A5568"/>
                </a:solidFill>
                <a:latin typeface="Calibri"/>
                <a:ea typeface="Calibri"/>
                <a:cs typeface="Calibri"/>
                <a:sym typeface="Calibri"/>
              </a:rPr>
              <a:t>Realizar una metaevaluación a partir de las evaluaciones existentes de los proyectos financiados</a:t>
            </a:r>
            <a:r>
              <a:rPr lang="es-ES" sz="900" dirty="0">
                <a:solidFill>
                  <a:srgbClr val="4A5568"/>
                </a:solidFill>
                <a:latin typeface="Calibri"/>
                <a:ea typeface="Calibri"/>
                <a:cs typeface="Calibri"/>
                <a:sym typeface="Calibri"/>
              </a:rPr>
              <a:t> </a:t>
            </a:r>
            <a:r>
              <a:rPr lang="es-ES" sz="900" dirty="0">
                <a:solidFill>
                  <a:schemeClr val="accent1"/>
                </a:solidFill>
                <a:latin typeface="Calibri"/>
                <a:ea typeface="Calibri"/>
                <a:cs typeface="Calibri"/>
                <a:sym typeface="Calibri"/>
              </a:rPr>
              <a:t>bien a través de un </a:t>
            </a:r>
            <a:r>
              <a:rPr lang="es-ES" sz="900" noProof="0" dirty="0">
                <a:solidFill>
                  <a:schemeClr val="accent1"/>
                </a:solidFill>
                <a:latin typeface="Calibri"/>
                <a:ea typeface="Calibri"/>
                <a:cs typeface="Calibri"/>
                <a:sym typeface="Calibri"/>
              </a:rPr>
              <a:t>instrumento, o de una prioridad sectorial. </a:t>
            </a:r>
            <a:r>
              <a:rPr lang="es-ES" sz="900" b="1" dirty="0">
                <a:solidFill>
                  <a:srgbClr val="5C3D1E"/>
                </a:solidFill>
                <a:latin typeface="Calibri"/>
                <a:ea typeface="Calibri"/>
                <a:cs typeface="Calibri"/>
              </a:rPr>
              <a:t>: </a:t>
            </a:r>
            <a:endParaRPr lang="es-ES" sz="900" b="1" noProof="0" dirty="0">
              <a:solidFill>
                <a:srgbClr val="0000FF"/>
              </a:solidFill>
              <a:latin typeface="Calibri"/>
              <a:ea typeface="Calibri"/>
              <a:cs typeface="Calibri"/>
              <a:sym typeface="Calibri"/>
            </a:endParaRPr>
          </a:p>
        </p:txBody>
      </p:sp>
      <p:sp>
        <p:nvSpPr>
          <p:cNvPr id="169" name="Google Shape;169;p4"/>
          <p:cNvSpPr/>
          <p:nvPr/>
        </p:nvSpPr>
        <p:spPr>
          <a:xfrm>
            <a:off x="11425452" y="1828800"/>
            <a:ext cx="3556991" cy="4598648"/>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 name="Google Shape;170;p4"/>
          <p:cNvSpPr/>
          <p:nvPr/>
        </p:nvSpPr>
        <p:spPr>
          <a:xfrm>
            <a:off x="7047564" y="1836377"/>
            <a:ext cx="84209" cy="4559829"/>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171;p4"/>
          <p:cNvSpPr/>
          <p:nvPr/>
        </p:nvSpPr>
        <p:spPr>
          <a:xfrm>
            <a:off x="11912750" y="1919931"/>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 name="Google Shape;172;p4"/>
          <p:cNvSpPr/>
          <p:nvPr/>
        </p:nvSpPr>
        <p:spPr>
          <a:xfrm>
            <a:off x="11912750" y="1867987"/>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P3</a:t>
            </a:r>
            <a:endParaRPr sz="850" dirty="0">
              <a:solidFill>
                <a:schemeClr val="dk1"/>
              </a:solidFill>
              <a:latin typeface="Calibri"/>
              <a:ea typeface="Calibri"/>
              <a:cs typeface="Calibri"/>
              <a:sym typeface="Calibri"/>
            </a:endParaRPr>
          </a:p>
        </p:txBody>
      </p:sp>
      <p:sp>
        <p:nvSpPr>
          <p:cNvPr id="173" name="Google Shape;173;p4"/>
          <p:cNvSpPr/>
          <p:nvPr/>
        </p:nvSpPr>
        <p:spPr>
          <a:xfrm>
            <a:off x="12359014" y="1925691"/>
            <a:ext cx="2463410" cy="27229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Gestión del conocimiento</a:t>
            </a:r>
            <a:endParaRPr lang="es-ES" sz="1150" noProof="0" dirty="0">
              <a:solidFill>
                <a:schemeClr val="dk1"/>
              </a:solidFill>
              <a:latin typeface="Calibri"/>
              <a:ea typeface="Calibri"/>
              <a:cs typeface="Calibri"/>
              <a:sym typeface="Calibri"/>
            </a:endParaRPr>
          </a:p>
        </p:txBody>
      </p:sp>
      <p:sp>
        <p:nvSpPr>
          <p:cNvPr id="174" name="Google Shape;174;p4"/>
          <p:cNvSpPr/>
          <p:nvPr/>
        </p:nvSpPr>
        <p:spPr>
          <a:xfrm>
            <a:off x="11478570" y="2373598"/>
            <a:ext cx="3299588" cy="403887"/>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sym typeface="Calibri"/>
              </a:rPr>
              <a:t>REFORMULADA/ MATIZADA. </a:t>
            </a:r>
            <a:r>
              <a:rPr lang="es-ES" sz="1050" noProof="0" dirty="0">
                <a:solidFill>
                  <a:srgbClr val="4A5568"/>
                </a:solidFill>
                <a:latin typeface="Calibri"/>
                <a:ea typeface="Calibri"/>
                <a:cs typeface="Calibri"/>
                <a:sym typeface="Calibri"/>
              </a:rPr>
              <a:t>Crear y mantener un repositorio accesible de evaluaciones </a:t>
            </a:r>
            <a:r>
              <a:rPr lang="es-ES" sz="1050" strike="sngStrike" noProof="0" dirty="0">
                <a:solidFill>
                  <a:schemeClr val="accent1"/>
                </a:solidFill>
                <a:latin typeface="Calibri"/>
                <a:ea typeface="Calibri"/>
                <a:cs typeface="Calibri"/>
                <a:sym typeface="Calibri"/>
              </a:rPr>
              <a:t>e informes de seguimiento </a:t>
            </a:r>
            <a:r>
              <a:rPr lang="es-ES" sz="1050" noProof="0" dirty="0">
                <a:solidFill>
                  <a:srgbClr val="4A5568"/>
                </a:solidFill>
                <a:latin typeface="Calibri"/>
                <a:ea typeface="Calibri"/>
                <a:cs typeface="Calibri"/>
                <a:sym typeface="Calibri"/>
              </a:rPr>
              <a:t>de las intervenciones financiadas por el Gobierno de Navarra en la web de la Cooperación de Navarra.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75" name="Google Shape;175;p4"/>
          <p:cNvSpPr/>
          <p:nvPr/>
        </p:nvSpPr>
        <p:spPr>
          <a:xfrm>
            <a:off x="429768" y="6464279"/>
            <a:ext cx="7020055"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 name="Google Shape;176;p4"/>
          <p:cNvSpPr/>
          <p:nvPr/>
        </p:nvSpPr>
        <p:spPr>
          <a:xfrm>
            <a:off x="374904" y="6465279"/>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 name="Google Shape;177;p4"/>
          <p:cNvSpPr/>
          <p:nvPr/>
        </p:nvSpPr>
        <p:spPr>
          <a:xfrm>
            <a:off x="585216" y="6464279"/>
            <a:ext cx="6864607"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4.4.-  Mejorar las competencias y el conocimiento  técnico del equipo de la Sección de Cooperación al Desarrollo y de los agentes del sistema navarro de cooperación</a:t>
            </a:r>
            <a:endParaRPr lang="es-ES" sz="980" noProof="0" dirty="0">
              <a:solidFill>
                <a:schemeClr val="dk1"/>
              </a:solidFill>
              <a:latin typeface="Calibri"/>
              <a:ea typeface="Calibri"/>
              <a:cs typeface="Calibri"/>
              <a:sym typeface="Calibri"/>
            </a:endParaRPr>
          </a:p>
        </p:txBody>
      </p:sp>
      <p:sp>
        <p:nvSpPr>
          <p:cNvPr id="178" name="Google Shape;178;p4"/>
          <p:cNvSpPr/>
          <p:nvPr/>
        </p:nvSpPr>
        <p:spPr>
          <a:xfrm>
            <a:off x="7724394" y="6469464"/>
            <a:ext cx="7312913"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 name="Google Shape;179;p4"/>
          <p:cNvSpPr/>
          <p:nvPr/>
        </p:nvSpPr>
        <p:spPr>
          <a:xfrm>
            <a:off x="7689074" y="6467671"/>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 name="Google Shape;180;p4"/>
          <p:cNvSpPr/>
          <p:nvPr/>
        </p:nvSpPr>
        <p:spPr>
          <a:xfrm>
            <a:off x="7905069" y="6500199"/>
            <a:ext cx="691972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n-US" sz="980" b="1" dirty="0">
                <a:solidFill>
                  <a:srgbClr val="5C3D1E"/>
                </a:solidFill>
                <a:latin typeface="Calibri"/>
                <a:ea typeface="Calibri"/>
                <a:cs typeface="Calibri"/>
                <a:sym typeface="Calibri"/>
              </a:rPr>
              <a:t>OE 4.5. · Aumentar</a:t>
            </a:r>
            <a:r>
              <a:rPr lang="es-ES" sz="980" b="1" noProof="0" dirty="0">
                <a:solidFill>
                  <a:srgbClr val="5C3D1E"/>
                </a:solidFill>
                <a:latin typeface="Calibri"/>
                <a:ea typeface="Calibri"/>
                <a:cs typeface="Calibri"/>
                <a:sym typeface="Calibri"/>
              </a:rPr>
              <a:t> la innovación y la investigación en cooperación al desarrollo</a:t>
            </a:r>
            <a:endParaRPr lang="es-ES" sz="980" noProof="0" dirty="0">
              <a:solidFill>
                <a:schemeClr val="dk1"/>
              </a:solidFill>
              <a:latin typeface="Calibri"/>
              <a:ea typeface="Calibri"/>
              <a:cs typeface="Calibri"/>
              <a:sym typeface="Calibri"/>
            </a:endParaRPr>
          </a:p>
        </p:txBody>
      </p:sp>
      <p:sp>
        <p:nvSpPr>
          <p:cNvPr id="181" name="Google Shape;181;p4"/>
          <p:cNvSpPr/>
          <p:nvPr/>
        </p:nvSpPr>
        <p:spPr>
          <a:xfrm>
            <a:off x="388619" y="6832096"/>
            <a:ext cx="7084314" cy="3775991"/>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 name="Google Shape;182;p4"/>
          <p:cNvSpPr/>
          <p:nvPr/>
        </p:nvSpPr>
        <p:spPr>
          <a:xfrm>
            <a:off x="365760" y="6851890"/>
            <a:ext cx="54862" cy="3767037"/>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 name="Google Shape;183;p4"/>
          <p:cNvSpPr/>
          <p:nvPr/>
        </p:nvSpPr>
        <p:spPr>
          <a:xfrm>
            <a:off x="484632" y="6983795"/>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 name="Google Shape;184;p4"/>
          <p:cNvSpPr/>
          <p:nvPr/>
        </p:nvSpPr>
        <p:spPr>
          <a:xfrm>
            <a:off x="484632" y="6943186"/>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P4</a:t>
            </a:r>
            <a:endParaRPr sz="850" dirty="0">
              <a:solidFill>
                <a:schemeClr val="dk1"/>
              </a:solidFill>
              <a:latin typeface="Calibri"/>
              <a:ea typeface="Calibri"/>
              <a:cs typeface="Calibri"/>
              <a:sym typeface="Calibri"/>
            </a:endParaRPr>
          </a:p>
        </p:txBody>
      </p:sp>
      <p:sp>
        <p:nvSpPr>
          <p:cNvPr id="185" name="Google Shape;185;p4"/>
          <p:cNvSpPr/>
          <p:nvPr/>
        </p:nvSpPr>
        <p:spPr>
          <a:xfrm>
            <a:off x="887000" y="6965514"/>
            <a:ext cx="6444234" cy="205308"/>
          </a:xfrm>
          <a:prstGeom prst="rect">
            <a:avLst/>
          </a:prstGeom>
          <a:noFill/>
          <a:ln>
            <a:noFill/>
          </a:ln>
        </p:spPr>
        <p:txBody>
          <a:bodyPr spcFirstLastPara="1" wrap="square" lIns="0" tIns="0" rIns="0" bIns="0" anchor="t" anchorCtr="0">
            <a:noAutofit/>
          </a:bodyPr>
          <a:lstStyle/>
          <a:p>
            <a:pPr lvl="0">
              <a:buClr>
                <a:srgbClr val="5C3D1E"/>
              </a:buClr>
              <a:buSzPts val="1150"/>
            </a:pPr>
            <a:r>
              <a:rPr lang="es-ES" sz="1200" dirty="0">
                <a:solidFill>
                  <a:schemeClr val="accent1"/>
                </a:solidFill>
                <a:latin typeface="Calibri"/>
                <a:ea typeface="Calibri"/>
                <a:cs typeface="Calibri"/>
                <a:sym typeface="Calibri"/>
              </a:rPr>
              <a:t>REFORMUALDO / MATIZADO </a:t>
            </a:r>
            <a:r>
              <a:rPr lang="es-ES" sz="1200" b="1" noProof="0" dirty="0">
                <a:solidFill>
                  <a:srgbClr val="5C3D1E"/>
                </a:solidFill>
                <a:latin typeface="Calibri"/>
                <a:ea typeface="Calibri"/>
                <a:cs typeface="Calibri"/>
                <a:sym typeface="Calibri"/>
              </a:rPr>
              <a:t>Formación y desarrollo del equipo de la Sección de Cooperación al Desarrollo del GN y de los agentes del sistema navarro de cooperación</a:t>
            </a:r>
            <a:endParaRPr sz="1200" b="1" dirty="0">
              <a:solidFill>
                <a:srgbClr val="5C3D1E"/>
              </a:solidFill>
              <a:latin typeface="Calibri"/>
              <a:ea typeface="Calibri"/>
              <a:cs typeface="Calibri"/>
              <a:sym typeface="Calibri"/>
            </a:endParaRPr>
          </a:p>
        </p:txBody>
      </p:sp>
      <p:sp>
        <p:nvSpPr>
          <p:cNvPr id="187" name="Google Shape;187;p4"/>
          <p:cNvSpPr/>
          <p:nvPr/>
        </p:nvSpPr>
        <p:spPr>
          <a:xfrm>
            <a:off x="7680483" y="6871008"/>
            <a:ext cx="7331200" cy="3729130"/>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88" name="Google Shape;188;p4"/>
          <p:cNvSpPr/>
          <p:nvPr/>
        </p:nvSpPr>
        <p:spPr>
          <a:xfrm>
            <a:off x="7680629" y="6881400"/>
            <a:ext cx="45848" cy="3717225"/>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 name="Google Shape;189;p4"/>
          <p:cNvSpPr/>
          <p:nvPr/>
        </p:nvSpPr>
        <p:spPr>
          <a:xfrm>
            <a:off x="7834147" y="6993693"/>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 name="Google Shape;190;p4"/>
          <p:cNvSpPr/>
          <p:nvPr/>
        </p:nvSpPr>
        <p:spPr>
          <a:xfrm>
            <a:off x="7865608" y="6948725"/>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P5</a:t>
            </a:r>
            <a:endParaRPr sz="850" dirty="0">
              <a:solidFill>
                <a:schemeClr val="dk1"/>
              </a:solidFill>
              <a:latin typeface="Calibri"/>
              <a:ea typeface="Calibri"/>
              <a:cs typeface="Calibri"/>
              <a:sym typeface="Calibri"/>
            </a:endParaRPr>
          </a:p>
        </p:txBody>
      </p:sp>
      <p:sp>
        <p:nvSpPr>
          <p:cNvPr id="191" name="Google Shape;191;p4"/>
          <p:cNvSpPr/>
          <p:nvPr/>
        </p:nvSpPr>
        <p:spPr>
          <a:xfrm>
            <a:off x="8333924" y="7008167"/>
            <a:ext cx="6444234" cy="34747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Innovación e investigación aplicada en cooperación al desarrollo</a:t>
            </a:r>
            <a:endParaRPr lang="es-ES" sz="1150" noProof="0" dirty="0">
              <a:solidFill>
                <a:schemeClr val="dk1"/>
              </a:solidFill>
              <a:latin typeface="Calibri"/>
              <a:ea typeface="Calibri"/>
              <a:cs typeface="Calibri"/>
              <a:sym typeface="Calibri"/>
            </a:endParaRPr>
          </a:p>
        </p:txBody>
      </p:sp>
      <p:sp>
        <p:nvSpPr>
          <p:cNvPr id="193" name="Google Shape;193;p4"/>
          <p:cNvSpPr/>
          <p:nvPr/>
        </p:nvSpPr>
        <p:spPr>
          <a:xfrm>
            <a:off x="14662404" y="10399471"/>
            <a:ext cx="320040" cy="21945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B8A99A"/>
              </a:buClr>
              <a:buSzPts val="850"/>
              <a:buFont typeface="Calibri"/>
              <a:buNone/>
            </a:pPr>
            <a:r>
              <a:rPr lang="en-US" sz="850">
                <a:solidFill>
                  <a:srgbClr val="B8A99A"/>
                </a:solidFill>
                <a:latin typeface="Calibri"/>
                <a:ea typeface="Calibri"/>
                <a:cs typeface="Calibri"/>
                <a:sym typeface="Calibri"/>
              </a:rPr>
              <a:t>5</a:t>
            </a:r>
            <a:endParaRPr sz="850">
              <a:solidFill>
                <a:schemeClr val="dk1"/>
              </a:solidFill>
              <a:latin typeface="Calibri"/>
              <a:ea typeface="Calibri"/>
              <a:cs typeface="Calibri"/>
              <a:sym typeface="Calibri"/>
            </a:endParaRPr>
          </a:p>
        </p:txBody>
      </p:sp>
      <p:sp>
        <p:nvSpPr>
          <p:cNvPr id="2" name="Google Shape;168;p4">
            <a:extLst>
              <a:ext uri="{FF2B5EF4-FFF2-40B4-BE49-F238E27FC236}">
                <a16:creationId xmlns:a16="http://schemas.microsoft.com/office/drawing/2014/main" id="{22F17361-4E06-37CE-D2D0-2BAF81B49B64}"/>
              </a:ext>
            </a:extLst>
          </p:cNvPr>
          <p:cNvSpPr/>
          <p:nvPr/>
        </p:nvSpPr>
        <p:spPr>
          <a:xfrm>
            <a:off x="578442" y="3161151"/>
            <a:ext cx="6302400" cy="3474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noProof="0" dirty="0">
                <a:solidFill>
                  <a:srgbClr val="FF0000"/>
                </a:solidFill>
                <a:latin typeface="Calibri"/>
                <a:ea typeface="Calibri"/>
                <a:cs typeface="Calibri"/>
                <a:sym typeface="Calibri"/>
              </a:rPr>
              <a:t>PENDIENTE DE VALIDAR. </a:t>
            </a:r>
            <a:r>
              <a:rPr lang="es-ES" sz="900" noProof="0" dirty="0">
                <a:solidFill>
                  <a:srgbClr val="4A5568"/>
                </a:solidFill>
                <a:latin typeface="Calibri"/>
                <a:ea typeface="Calibri"/>
                <a:cs typeface="Calibri"/>
                <a:sym typeface="Calibri"/>
              </a:rPr>
              <a:t>Elaborar y difundir un </a:t>
            </a:r>
            <a:r>
              <a:rPr lang="es-ES" sz="900" dirty="0">
                <a:solidFill>
                  <a:srgbClr val="4A5568"/>
                </a:solidFill>
                <a:latin typeface="Calibri"/>
                <a:ea typeface="Calibri"/>
                <a:cs typeface="Calibri"/>
                <a:sym typeface="Calibri"/>
              </a:rPr>
              <a:t>protocolo homogéneo o unas pautas mínimas de evaluación aplicable a todos los instrumentos de cooperación económica y técnica, </a:t>
            </a:r>
            <a:r>
              <a:rPr lang="es-ES" sz="900" dirty="0">
                <a:solidFill>
                  <a:srgbClr val="4A5568"/>
                </a:solidFill>
                <a:highlight>
                  <a:srgbClr val="00FFFF"/>
                </a:highlight>
                <a:latin typeface="Calibri"/>
                <a:ea typeface="Calibri"/>
                <a:cs typeface="Calibri"/>
                <a:sym typeface="Calibri"/>
              </a:rPr>
              <a:t>con especial énfasis en una r</a:t>
            </a:r>
            <a:r>
              <a:rPr lang="es-ES" sz="900" dirty="0">
                <a:solidFill>
                  <a:srgbClr val="4A5568"/>
                </a:solidFill>
                <a:highlight>
                  <a:srgbClr val="00FFFF"/>
                </a:highlight>
                <a:latin typeface="Calibri"/>
                <a:ea typeface="Calibri"/>
                <a:cs typeface="Calibri"/>
              </a:rPr>
              <a:t>endición de cuentas más basada en resultados e impacto que en actividades.</a:t>
            </a:r>
            <a:endParaRPr lang="es-ES" sz="900" dirty="0">
              <a:solidFill>
                <a:srgbClr val="4A5568"/>
              </a:solidFill>
              <a:highlight>
                <a:srgbClr val="00FFFF"/>
              </a:highlight>
              <a:latin typeface="Calibri"/>
              <a:ea typeface="Calibri"/>
              <a:cs typeface="Calibri"/>
              <a:sym typeface="Calibri"/>
            </a:endParaRPr>
          </a:p>
        </p:txBody>
      </p:sp>
      <p:sp>
        <p:nvSpPr>
          <p:cNvPr id="3" name="Google Shape;168;p4">
            <a:extLst>
              <a:ext uri="{FF2B5EF4-FFF2-40B4-BE49-F238E27FC236}">
                <a16:creationId xmlns:a16="http://schemas.microsoft.com/office/drawing/2014/main" id="{BF44FF64-5087-1580-82D8-F0E316858EED}"/>
              </a:ext>
            </a:extLst>
          </p:cNvPr>
          <p:cNvSpPr/>
          <p:nvPr/>
        </p:nvSpPr>
        <p:spPr>
          <a:xfrm>
            <a:off x="585216" y="3622012"/>
            <a:ext cx="6302400" cy="512064"/>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dirty="0">
                <a:solidFill>
                  <a:schemeClr val="accent1"/>
                </a:solidFill>
                <a:latin typeface="Calibri"/>
                <a:ea typeface="Calibri"/>
                <a:cs typeface="Calibri"/>
                <a:sym typeface="Calibri"/>
              </a:rPr>
              <a:t>ANULADA. </a:t>
            </a:r>
            <a:r>
              <a:rPr lang="es-ES" sz="900" strike="sngStrike" noProof="0" dirty="0">
                <a:solidFill>
                  <a:srgbClr val="4A5568"/>
                </a:solidFill>
                <a:latin typeface="Calibri"/>
                <a:ea typeface="Calibri"/>
                <a:cs typeface="Calibri"/>
                <a:sym typeface="Calibri"/>
              </a:rPr>
              <a:t>Revisar las bases reguladoras de microacciones, proyectos y programas para incorporar requisitos mínimos de evaluabilidad; adaptar las bases reguladoras para exigir indicadores de resultado medibles y verificables desde el diseño de la intervención, así como la existencia de línea de base.</a:t>
            </a:r>
            <a:endParaRPr lang="es-ES" sz="900" b="1" strike="sngStrike" noProof="0" dirty="0">
              <a:solidFill>
                <a:srgbClr val="0000FF"/>
              </a:solidFill>
              <a:latin typeface="Calibri"/>
              <a:ea typeface="Calibri"/>
              <a:cs typeface="Calibri"/>
              <a:sym typeface="Calibri"/>
            </a:endParaRPr>
          </a:p>
        </p:txBody>
      </p:sp>
      <p:sp>
        <p:nvSpPr>
          <p:cNvPr id="4" name="Google Shape;168;p4">
            <a:extLst>
              <a:ext uri="{FF2B5EF4-FFF2-40B4-BE49-F238E27FC236}">
                <a16:creationId xmlns:a16="http://schemas.microsoft.com/office/drawing/2014/main" id="{875E4A9D-9C0D-7119-C3C5-A821D33FA189}"/>
              </a:ext>
            </a:extLst>
          </p:cNvPr>
          <p:cNvSpPr/>
          <p:nvPr/>
        </p:nvSpPr>
        <p:spPr>
          <a:xfrm>
            <a:off x="569573" y="4096095"/>
            <a:ext cx="6311269" cy="356616"/>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dirty="0">
                <a:solidFill>
                  <a:schemeClr val="accent1"/>
                </a:solidFill>
                <a:latin typeface="Calibri"/>
                <a:ea typeface="Calibri"/>
                <a:cs typeface="Calibri"/>
                <a:sym typeface="Calibri"/>
              </a:rPr>
              <a:t>ANULADA. </a:t>
            </a:r>
            <a:r>
              <a:rPr lang="es-ES" sz="900" strike="sngStrike" noProof="0" dirty="0">
                <a:solidFill>
                  <a:srgbClr val="4A5568"/>
                </a:solidFill>
                <a:latin typeface="Calibri"/>
                <a:ea typeface="Calibri"/>
                <a:cs typeface="Calibri"/>
                <a:sym typeface="Calibri"/>
              </a:rPr>
              <a:t>Incluir en los criterios de valoración de la subvención una cláusula que obligue a las ONGD a documentar qué funcionó, qué no funcionó y por qué, en un apartado específico del informe final de justificación.</a:t>
            </a:r>
            <a:endParaRPr lang="es-ES" sz="900" strike="sngStrike" noProof="0" dirty="0">
              <a:solidFill>
                <a:schemeClr val="dk1"/>
              </a:solidFill>
              <a:latin typeface="Calibri"/>
              <a:ea typeface="Calibri"/>
              <a:cs typeface="Calibri"/>
              <a:sym typeface="Calibri"/>
            </a:endParaRPr>
          </a:p>
        </p:txBody>
      </p:sp>
      <p:sp>
        <p:nvSpPr>
          <p:cNvPr id="5" name="Google Shape;168;p4">
            <a:extLst>
              <a:ext uri="{FF2B5EF4-FFF2-40B4-BE49-F238E27FC236}">
                <a16:creationId xmlns:a16="http://schemas.microsoft.com/office/drawing/2014/main" id="{29484DE5-1FCC-77FF-0F39-2F30BD4475CA}"/>
              </a:ext>
            </a:extLst>
          </p:cNvPr>
          <p:cNvSpPr/>
          <p:nvPr/>
        </p:nvSpPr>
        <p:spPr>
          <a:xfrm>
            <a:off x="569501" y="4418738"/>
            <a:ext cx="6318043" cy="356616"/>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900" dirty="0">
                <a:solidFill>
                  <a:srgbClr val="FF0000"/>
                </a:solidFill>
                <a:latin typeface="Calibri"/>
                <a:ea typeface="Calibri"/>
                <a:cs typeface="Calibri"/>
                <a:sym typeface="Calibri"/>
              </a:rPr>
              <a:t>PENDIENTE DE VALIDAR. </a:t>
            </a:r>
            <a:r>
              <a:rPr lang="es-ES" sz="900" noProof="0" dirty="0">
                <a:solidFill>
                  <a:srgbClr val="4A5568"/>
                </a:solidFill>
                <a:latin typeface="Calibri"/>
                <a:ea typeface="Calibri"/>
                <a:cs typeface="Calibri"/>
                <a:sym typeface="Calibri"/>
              </a:rPr>
              <a:t>Crear una ficha-resumen estandarizada (infografía) de resultados por intervención, accesible públicamente en la web de cooperación, </a:t>
            </a:r>
            <a:r>
              <a:rPr lang="es-ES" sz="900" noProof="0" dirty="0">
                <a:solidFill>
                  <a:schemeClr val="accent1"/>
                </a:solidFill>
                <a:latin typeface="Calibri"/>
                <a:ea typeface="Calibri"/>
                <a:cs typeface="Calibri"/>
                <a:sym typeface="Calibri"/>
              </a:rPr>
              <a:t>que redunde en una </a:t>
            </a:r>
            <a:r>
              <a:rPr lang="es-ES" sz="900" noProof="0" dirty="0" err="1">
                <a:solidFill>
                  <a:schemeClr val="accent1"/>
                </a:solidFill>
                <a:latin typeface="Calibri"/>
                <a:ea typeface="Calibri"/>
                <a:cs typeface="Calibri"/>
                <a:sym typeface="Calibri"/>
              </a:rPr>
              <a:t>amabilización</a:t>
            </a:r>
            <a:r>
              <a:rPr lang="es-ES" sz="900" noProof="0" dirty="0">
                <a:solidFill>
                  <a:schemeClr val="accent1"/>
                </a:solidFill>
                <a:latin typeface="Calibri"/>
                <a:ea typeface="Calibri"/>
                <a:cs typeface="Calibri"/>
                <a:sym typeface="Calibri"/>
              </a:rPr>
              <a:t> y de la gestión del conocimiento y en una difusión divulgativa.</a:t>
            </a:r>
            <a:r>
              <a:rPr lang="es-ES" sz="900" b="1" dirty="0">
                <a:solidFill>
                  <a:srgbClr val="5C3D1E"/>
                </a:solidFill>
                <a:latin typeface="Calibri"/>
                <a:ea typeface="Calibri"/>
                <a:cs typeface="Calibri"/>
              </a:rPr>
              <a:t> : </a:t>
            </a:r>
            <a:endParaRPr lang="es-ES" sz="900" dirty="0"/>
          </a:p>
          <a:p>
            <a:pPr marL="114300" lvl="0" indent="-114300">
              <a:spcBef>
                <a:spcPts val="300"/>
              </a:spcBef>
              <a:buClr>
                <a:srgbClr val="4A5568"/>
              </a:buClr>
              <a:buSzPts val="1050"/>
              <a:buFont typeface="Calibri"/>
              <a:buChar char="–"/>
            </a:pPr>
            <a:endParaRPr lang="es-ES" sz="1050" noProof="0" dirty="0">
              <a:solidFill>
                <a:schemeClr val="accent1"/>
              </a:solidFill>
              <a:latin typeface="Calibri"/>
              <a:ea typeface="Calibri"/>
              <a:cs typeface="Calibri"/>
              <a:sym typeface="Calibri"/>
            </a:endParaRPr>
          </a:p>
        </p:txBody>
      </p:sp>
      <p:sp>
        <p:nvSpPr>
          <p:cNvPr id="6" name="Google Shape;168;p4">
            <a:extLst>
              <a:ext uri="{FF2B5EF4-FFF2-40B4-BE49-F238E27FC236}">
                <a16:creationId xmlns:a16="http://schemas.microsoft.com/office/drawing/2014/main" id="{8FC5B1B7-F630-8B01-C381-B5F14470F2CF}"/>
              </a:ext>
            </a:extLst>
          </p:cNvPr>
          <p:cNvSpPr/>
          <p:nvPr/>
        </p:nvSpPr>
        <p:spPr>
          <a:xfrm>
            <a:off x="556488" y="4867804"/>
            <a:ext cx="6311269" cy="324369"/>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ANULADA </a:t>
            </a:r>
            <a:r>
              <a:rPr lang="es-ES" sz="900" strike="sngStrike" noProof="0" dirty="0">
                <a:solidFill>
                  <a:srgbClr val="4A5568"/>
                </a:solidFill>
                <a:latin typeface="Calibri"/>
                <a:ea typeface="Calibri"/>
                <a:cs typeface="Calibri"/>
                <a:sym typeface="Calibri"/>
              </a:rPr>
              <a:t>Publicar anualmente un informe de distribución geográfica y sectorial de la AOD navarra, con datos desagregados por país y sector, e introducir correcciones en las convocatorias del año siguiente si se detectan desviaciones respecto a las metas del Plan. </a:t>
            </a:r>
            <a:endParaRPr lang="es-ES" sz="900" strike="sngStrike" noProof="0" dirty="0">
              <a:solidFill>
                <a:schemeClr val="dk1"/>
              </a:solidFill>
              <a:latin typeface="Calibri"/>
              <a:ea typeface="Calibri"/>
              <a:cs typeface="Calibri"/>
              <a:sym typeface="Calibri"/>
            </a:endParaRPr>
          </a:p>
        </p:txBody>
      </p:sp>
      <p:sp>
        <p:nvSpPr>
          <p:cNvPr id="7" name="Google Shape;168;p4">
            <a:extLst>
              <a:ext uri="{FF2B5EF4-FFF2-40B4-BE49-F238E27FC236}">
                <a16:creationId xmlns:a16="http://schemas.microsoft.com/office/drawing/2014/main" id="{97F0F8D9-57B4-67CB-DAAC-E3E75B4419E8}"/>
              </a:ext>
            </a:extLst>
          </p:cNvPr>
          <p:cNvSpPr/>
          <p:nvPr/>
        </p:nvSpPr>
        <p:spPr>
          <a:xfrm>
            <a:off x="11522837" y="4796503"/>
            <a:ext cx="3299587" cy="480850"/>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REFORMULADA/ MATIZADA.</a:t>
            </a:r>
            <a:r>
              <a:rPr lang="es-ES" sz="1050" noProof="0" dirty="0">
                <a:solidFill>
                  <a:srgbClr val="4A5568"/>
                </a:solidFill>
                <a:latin typeface="Calibri"/>
                <a:ea typeface="Calibri"/>
                <a:cs typeface="Calibri"/>
                <a:sym typeface="Calibri"/>
              </a:rPr>
              <a:t>Organizar una jornada anual de lecciones aprendidas </a:t>
            </a:r>
            <a:r>
              <a:rPr lang="es-ES" sz="1050" noProof="0" dirty="0">
                <a:solidFill>
                  <a:schemeClr val="accent1"/>
                </a:solidFill>
                <a:latin typeface="Calibri"/>
                <a:ea typeface="Calibri"/>
                <a:cs typeface="Calibri"/>
                <a:sym typeface="Calibri"/>
              </a:rPr>
              <a:t>a través de las evaluaciones de intervenciones financiadas (</a:t>
            </a:r>
            <a:r>
              <a:rPr lang="es-ES" sz="1050" dirty="0">
                <a:solidFill>
                  <a:schemeClr val="accent1"/>
                </a:solidFill>
                <a:latin typeface="Calibri"/>
                <a:ea typeface="Calibri"/>
                <a:cs typeface="Calibri"/>
                <a:sym typeface="Calibri"/>
              </a:rPr>
              <a:t>agrupadas según prioridades sectoriales, instrumento o país) por año. en </a:t>
            </a:r>
            <a:r>
              <a:rPr lang="es-ES" sz="1050" noProof="0" dirty="0">
                <a:solidFill>
                  <a:schemeClr val="accent1"/>
                </a:solidFill>
                <a:latin typeface="Calibri"/>
                <a:ea typeface="Calibri"/>
                <a:cs typeface="Calibri"/>
                <a:sym typeface="Calibri"/>
              </a:rPr>
              <a:t>el </a:t>
            </a:r>
            <a:r>
              <a:rPr lang="es-ES" sz="1050" dirty="0">
                <a:solidFill>
                  <a:schemeClr val="accent1"/>
                </a:solidFill>
                <a:latin typeface="Calibri"/>
                <a:ea typeface="Calibri"/>
                <a:cs typeface="Calibri"/>
                <a:sym typeface="Calibri"/>
              </a:rPr>
              <a:t>año previo (u años previos) </a:t>
            </a:r>
            <a:r>
              <a:rPr lang="es-ES" sz="1050" noProof="0" dirty="0">
                <a:solidFill>
                  <a:schemeClr val="accent1"/>
                </a:solidFill>
                <a:latin typeface="Calibri"/>
                <a:ea typeface="Calibri"/>
                <a:cs typeface="Calibri"/>
                <a:sym typeface="Calibri"/>
              </a:rPr>
              <a:t>abierta a todos los agentes de la cooperación navarra. </a:t>
            </a:r>
            <a:r>
              <a:rPr lang="es-ES" sz="1050" b="1" dirty="0">
                <a:solidFill>
                  <a:srgbClr val="5C3D1E"/>
                </a:solidFill>
                <a:latin typeface="Calibri"/>
                <a:ea typeface="Calibri"/>
                <a:cs typeface="Calibri"/>
              </a:rPr>
              <a:t>: </a:t>
            </a:r>
            <a:endParaRPr lang="es-ES" sz="1050" noProof="0" dirty="0">
              <a:solidFill>
                <a:schemeClr val="accent1"/>
              </a:solidFill>
              <a:latin typeface="Calibri"/>
              <a:ea typeface="Calibri"/>
              <a:cs typeface="Calibri"/>
              <a:sym typeface="Calibri"/>
            </a:endParaRPr>
          </a:p>
        </p:txBody>
      </p:sp>
      <p:sp>
        <p:nvSpPr>
          <p:cNvPr id="8" name="Google Shape;168;p4">
            <a:extLst>
              <a:ext uri="{FF2B5EF4-FFF2-40B4-BE49-F238E27FC236}">
                <a16:creationId xmlns:a16="http://schemas.microsoft.com/office/drawing/2014/main" id="{B6627B01-027A-E931-D8A6-613E3412BD8C}"/>
              </a:ext>
            </a:extLst>
          </p:cNvPr>
          <p:cNvSpPr/>
          <p:nvPr/>
        </p:nvSpPr>
        <p:spPr>
          <a:xfrm>
            <a:off x="557784" y="5599280"/>
            <a:ext cx="6158589" cy="42876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rgbClr val="FF0000"/>
                </a:solidFill>
                <a:latin typeface="Calibri"/>
                <a:ea typeface="Calibri"/>
                <a:cs typeface="Calibri"/>
                <a:sym typeface="Calibri"/>
              </a:rPr>
              <a:t>PENDIENTE DE VALIDAR . </a:t>
            </a:r>
            <a:r>
              <a:rPr lang="es-ES" sz="900" noProof="0" dirty="0">
                <a:solidFill>
                  <a:srgbClr val="4A5568"/>
                </a:solidFill>
                <a:latin typeface="Calibri"/>
                <a:ea typeface="Calibri"/>
                <a:cs typeface="Calibri"/>
                <a:sym typeface="Calibri"/>
              </a:rPr>
              <a:t>Establecer un mecanismo de evaluación de los convenios con Agencias de NN.UU., con indicadores de resultado verificables y un informe de rendición de cuentas elaborado por las Agencias. </a:t>
            </a:r>
            <a:r>
              <a:rPr lang="es-ES" sz="900" b="1" dirty="0">
                <a:solidFill>
                  <a:srgbClr val="5C3D1E"/>
                </a:solidFill>
                <a:latin typeface="Calibri"/>
                <a:ea typeface="Calibri"/>
                <a:cs typeface="Calibri"/>
              </a:rPr>
              <a:t>: </a:t>
            </a:r>
            <a:endParaRPr lang="es-ES" sz="900" noProof="0" dirty="0">
              <a:solidFill>
                <a:schemeClr val="dk1"/>
              </a:solidFill>
              <a:latin typeface="Calibri"/>
              <a:ea typeface="Calibri"/>
              <a:cs typeface="Calibri"/>
              <a:sym typeface="Calibri"/>
            </a:endParaRPr>
          </a:p>
        </p:txBody>
      </p:sp>
      <p:sp>
        <p:nvSpPr>
          <p:cNvPr id="9" name="Google Shape;174;p4">
            <a:extLst>
              <a:ext uri="{FF2B5EF4-FFF2-40B4-BE49-F238E27FC236}">
                <a16:creationId xmlns:a16="http://schemas.microsoft.com/office/drawing/2014/main" id="{3E5B4B7C-AE84-410C-F614-C620ECB319EB}"/>
              </a:ext>
            </a:extLst>
          </p:cNvPr>
          <p:cNvSpPr/>
          <p:nvPr/>
        </p:nvSpPr>
        <p:spPr>
          <a:xfrm>
            <a:off x="11478570" y="3410554"/>
            <a:ext cx="3299588" cy="548719"/>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noProof="0" dirty="0">
                <a:solidFill>
                  <a:srgbClr val="FF0000"/>
                </a:solidFill>
                <a:latin typeface="Calibri"/>
                <a:ea typeface="Calibri"/>
                <a:cs typeface="Calibri"/>
                <a:sym typeface="Calibri"/>
              </a:rPr>
              <a:t>PENDIENTE DE VALIDAR. </a:t>
            </a:r>
            <a:r>
              <a:rPr lang="es-ES" sz="1050" noProof="0" dirty="0">
                <a:solidFill>
                  <a:srgbClr val="4A5568"/>
                </a:solidFill>
                <a:latin typeface="Calibri"/>
                <a:ea typeface="Calibri"/>
                <a:cs typeface="Calibri"/>
                <a:sym typeface="Calibri"/>
              </a:rPr>
              <a:t>Establecer espacios periódicos de intercambio de lecciones aprendidas a través de las evaluaciones, sobre mejoras en el despliegue de las intervenciones y sobre los resultados de las mismas, entre la Sección de Cooperación y las ONGD navarras</a:t>
            </a:r>
            <a:r>
              <a:rPr lang="es-ES" sz="1050" strike="sngStrike" noProof="0" dirty="0">
                <a:solidFill>
                  <a:srgbClr val="4A5568"/>
                </a:solidFill>
                <a:latin typeface="Calibri"/>
                <a:ea typeface="Calibri"/>
                <a:cs typeface="Calibri"/>
                <a:sym typeface="Calibri"/>
              </a:rPr>
              <a:t> (o el Grupo de Trabajo del IV PDCN si se crea en el seno del CNCD). </a:t>
            </a:r>
            <a:r>
              <a:rPr lang="es-ES" sz="1050" b="1" dirty="0">
                <a:solidFill>
                  <a:srgbClr val="5C3D1E"/>
                </a:solidFill>
                <a:latin typeface="Calibri"/>
                <a:ea typeface="Calibri"/>
                <a:cs typeface="Calibri"/>
              </a:rPr>
              <a:t>: </a:t>
            </a:r>
            <a:endParaRPr lang="es-ES" sz="1050" strike="sngStrike" noProof="0" dirty="0">
              <a:solidFill>
                <a:schemeClr val="dk1"/>
              </a:solidFill>
              <a:latin typeface="Calibri"/>
              <a:ea typeface="Calibri"/>
              <a:cs typeface="Calibri"/>
              <a:sym typeface="Calibri"/>
            </a:endParaRPr>
          </a:p>
        </p:txBody>
      </p:sp>
      <p:sp>
        <p:nvSpPr>
          <p:cNvPr id="11" name="Google Shape;186;p4">
            <a:extLst>
              <a:ext uri="{FF2B5EF4-FFF2-40B4-BE49-F238E27FC236}">
                <a16:creationId xmlns:a16="http://schemas.microsoft.com/office/drawing/2014/main" id="{CEB51363-7D0A-20DC-7CFB-1D14B80F25F2}"/>
              </a:ext>
            </a:extLst>
          </p:cNvPr>
          <p:cNvSpPr/>
          <p:nvPr/>
        </p:nvSpPr>
        <p:spPr>
          <a:xfrm>
            <a:off x="628668" y="7517204"/>
            <a:ext cx="6814532" cy="347472"/>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REFORMUALDA / MATIZADA. </a:t>
            </a:r>
            <a:r>
              <a:rPr lang="es-ES" sz="1050" noProof="0" dirty="0">
                <a:solidFill>
                  <a:srgbClr val="4A5568"/>
                </a:solidFill>
                <a:latin typeface="Calibri"/>
                <a:ea typeface="Calibri"/>
                <a:cs typeface="Calibri"/>
                <a:sym typeface="Calibri"/>
              </a:rPr>
              <a:t>Diseñar y ejecutar </a:t>
            </a:r>
            <a:r>
              <a:rPr lang="es-ES" sz="1050" dirty="0">
                <a:solidFill>
                  <a:schemeClr val="accent1"/>
                </a:solidFill>
                <a:latin typeface="Calibri"/>
                <a:ea typeface="Calibri"/>
                <a:cs typeface="Calibri"/>
                <a:sym typeface="Calibri"/>
              </a:rPr>
              <a:t>dos</a:t>
            </a:r>
            <a:r>
              <a:rPr lang="es-ES" sz="1050" noProof="0" dirty="0">
                <a:solidFill>
                  <a:schemeClr val="accent1"/>
                </a:solidFill>
                <a:latin typeface="Calibri"/>
                <a:ea typeface="Calibri"/>
                <a:cs typeface="Calibri"/>
                <a:sym typeface="Calibri"/>
              </a:rPr>
              <a:t> planes </a:t>
            </a:r>
            <a:r>
              <a:rPr lang="es-ES" sz="1050" noProof="0" dirty="0">
                <a:solidFill>
                  <a:srgbClr val="4A5568"/>
                </a:solidFill>
                <a:latin typeface="Calibri"/>
                <a:ea typeface="Calibri"/>
                <a:cs typeface="Calibri"/>
                <a:sym typeface="Calibri"/>
              </a:rPr>
              <a:t>de formación</a:t>
            </a:r>
            <a:r>
              <a:rPr lang="es-ES" sz="1050" dirty="0">
                <a:solidFill>
                  <a:srgbClr val="4A5568"/>
                </a:solidFill>
                <a:latin typeface="Calibri"/>
                <a:ea typeface="Calibri"/>
                <a:cs typeface="Calibri"/>
                <a:sym typeface="Calibri"/>
              </a:rPr>
              <a:t>, uno </a:t>
            </a:r>
            <a:r>
              <a:rPr lang="es-ES" sz="1050" noProof="0" dirty="0">
                <a:solidFill>
                  <a:srgbClr val="4A5568"/>
                </a:solidFill>
                <a:latin typeface="Calibri"/>
                <a:ea typeface="Calibri"/>
                <a:cs typeface="Calibri"/>
                <a:sym typeface="Calibri"/>
              </a:rPr>
              <a:t>para el equipo</a:t>
            </a:r>
            <a:r>
              <a:rPr lang="es-ES" sz="1050" dirty="0">
                <a:solidFill>
                  <a:srgbClr val="4A5568"/>
                </a:solidFill>
                <a:latin typeface="Calibri"/>
                <a:ea typeface="Calibri"/>
                <a:cs typeface="Calibri"/>
                <a:sym typeface="Calibri"/>
              </a:rPr>
              <a:t> de la de la Sección de Cooperación al Desarrollo del GN</a:t>
            </a:r>
            <a:r>
              <a:rPr lang="es-ES" sz="1050" noProof="0" dirty="0">
                <a:solidFill>
                  <a:srgbClr val="4A5568"/>
                </a:solidFill>
                <a:latin typeface="Calibri"/>
                <a:ea typeface="Calibri"/>
                <a:cs typeface="Calibri"/>
                <a:sym typeface="Calibri"/>
              </a:rPr>
              <a:t>, </a:t>
            </a:r>
            <a:r>
              <a:rPr lang="es-ES" sz="1050" noProof="0" dirty="0">
                <a:solidFill>
                  <a:schemeClr val="accent1"/>
                </a:solidFill>
                <a:latin typeface="Calibri"/>
                <a:ea typeface="Calibri"/>
                <a:cs typeface="Calibri"/>
                <a:sym typeface="Calibri"/>
              </a:rPr>
              <a:t>y otro para </a:t>
            </a:r>
            <a:r>
              <a:rPr lang="es-ES" sz="1050" dirty="0">
                <a:solidFill>
                  <a:schemeClr val="accent1"/>
                </a:solidFill>
                <a:latin typeface="Calibri"/>
                <a:ea typeface="Calibri"/>
                <a:cs typeface="Calibri"/>
                <a:sym typeface="Calibri"/>
              </a:rPr>
              <a:t>las ONGD, organizaciones sindicales y empresariales</a:t>
            </a:r>
            <a:r>
              <a:rPr lang="es-ES" sz="1050" dirty="0">
                <a:solidFill>
                  <a:srgbClr val="4A5568"/>
                </a:solidFill>
                <a:latin typeface="Calibri"/>
                <a:ea typeface="Calibri"/>
                <a:cs typeface="Calibri"/>
                <a:sym typeface="Calibri"/>
              </a:rPr>
              <a:t>. </a:t>
            </a:r>
            <a:r>
              <a:rPr lang="es-ES" sz="1050" b="1" dirty="0">
                <a:solidFill>
                  <a:srgbClr val="5C3D1E"/>
                </a:solidFill>
                <a:latin typeface="Calibri"/>
                <a:ea typeface="Calibri"/>
                <a:cs typeface="Calibri"/>
              </a:rPr>
              <a:t>: </a:t>
            </a:r>
            <a:endParaRPr lang="es-ES" sz="1050" strike="sngStrike" noProof="0" dirty="0">
              <a:solidFill>
                <a:schemeClr val="dk1"/>
              </a:solidFill>
              <a:latin typeface="Calibri"/>
              <a:ea typeface="Calibri"/>
              <a:cs typeface="Calibri"/>
              <a:sym typeface="Calibri"/>
            </a:endParaRPr>
          </a:p>
        </p:txBody>
      </p:sp>
      <p:sp>
        <p:nvSpPr>
          <p:cNvPr id="12" name="Google Shape;186;p4">
            <a:extLst>
              <a:ext uri="{FF2B5EF4-FFF2-40B4-BE49-F238E27FC236}">
                <a16:creationId xmlns:a16="http://schemas.microsoft.com/office/drawing/2014/main" id="{C485F0A2-711C-86C8-D093-7BADAF42E618}"/>
              </a:ext>
            </a:extLst>
          </p:cNvPr>
          <p:cNvSpPr/>
          <p:nvPr/>
        </p:nvSpPr>
        <p:spPr>
          <a:xfrm>
            <a:off x="616757" y="8003140"/>
            <a:ext cx="6814533" cy="399060"/>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noProof="0" dirty="0">
                <a:solidFill>
                  <a:srgbClr val="4A5568"/>
                </a:solidFill>
                <a:latin typeface="Calibri"/>
                <a:ea typeface="Calibri"/>
                <a:cs typeface="Calibri"/>
                <a:sym typeface="Calibri"/>
              </a:rPr>
              <a:t>Elaborar un manual o establecer un proceso de acogida para nuevas incorporaciones que recoja los procedimientos, conceptos clave y lecciones aprendidas de la Sección</a:t>
            </a:r>
            <a:r>
              <a:rPr lang="es-ES" sz="1050" dirty="0">
                <a:solidFill>
                  <a:srgbClr val="4A5568"/>
                </a:solidFill>
                <a:latin typeface="Calibri"/>
                <a:ea typeface="Calibri"/>
                <a:cs typeface="Calibri"/>
                <a:sym typeface="Calibri"/>
              </a:rPr>
              <a:t>, </a:t>
            </a:r>
            <a:r>
              <a:rPr lang="es-ES" sz="1050" dirty="0">
                <a:solidFill>
                  <a:schemeClr val="accent1"/>
                </a:solidFill>
                <a:latin typeface="Calibri"/>
                <a:ea typeface="Calibri"/>
                <a:cs typeface="Calibri"/>
                <a:sym typeface="Calibri"/>
              </a:rPr>
              <a:t>para mitigar el impacto de la rotación. </a:t>
            </a:r>
            <a:r>
              <a:rPr lang="es-ES" sz="1050" b="1" dirty="0">
                <a:solidFill>
                  <a:srgbClr val="5C3D1E"/>
                </a:solidFill>
                <a:latin typeface="Calibri"/>
                <a:ea typeface="Calibri"/>
                <a:cs typeface="Calibri"/>
              </a:rPr>
              <a:t>: </a:t>
            </a:r>
            <a:endParaRPr lang="es-ES" sz="1050" dirty="0">
              <a:solidFill>
                <a:schemeClr val="accent1"/>
              </a:solidFill>
              <a:latin typeface="Calibri"/>
              <a:ea typeface="Calibri"/>
              <a:cs typeface="Calibri"/>
              <a:sym typeface="Calibri"/>
            </a:endParaRPr>
          </a:p>
          <a:p>
            <a:pPr marL="114300" lvl="0" indent="-114300">
              <a:spcBef>
                <a:spcPts val="300"/>
              </a:spcBef>
              <a:buClr>
                <a:srgbClr val="4A5568"/>
              </a:buClr>
              <a:buSzPts val="1050"/>
              <a:buFont typeface="Calibri"/>
              <a:buChar char="–"/>
            </a:pPr>
            <a:endParaRPr lang="es-ES" sz="1050" noProof="0" dirty="0">
              <a:solidFill>
                <a:schemeClr val="dk1"/>
              </a:solidFill>
              <a:latin typeface="Calibri"/>
              <a:ea typeface="Calibri"/>
              <a:cs typeface="Calibri"/>
              <a:sym typeface="Calibri"/>
            </a:endParaRPr>
          </a:p>
        </p:txBody>
      </p:sp>
      <p:sp>
        <p:nvSpPr>
          <p:cNvPr id="14" name="Google Shape;186;p4">
            <a:extLst>
              <a:ext uri="{FF2B5EF4-FFF2-40B4-BE49-F238E27FC236}">
                <a16:creationId xmlns:a16="http://schemas.microsoft.com/office/drawing/2014/main" id="{EFED1E82-256E-3F4F-78EA-7AD4076A5B35}"/>
              </a:ext>
            </a:extLst>
          </p:cNvPr>
          <p:cNvSpPr/>
          <p:nvPr/>
        </p:nvSpPr>
        <p:spPr>
          <a:xfrm>
            <a:off x="628172" y="8470059"/>
            <a:ext cx="6791705" cy="418764"/>
          </a:xfrm>
          <a:prstGeom prst="rect">
            <a:avLst/>
          </a:prstGeom>
          <a:noFill/>
          <a:ln>
            <a:noFill/>
          </a:ln>
        </p:spPr>
        <p:txBody>
          <a:bodyPr spcFirstLastPara="1" wrap="square" lIns="0" tIns="0" rIns="0" bIns="0" anchor="t" anchorCtr="0">
            <a:noAutofit/>
          </a:bodyPr>
          <a:lstStyle/>
          <a:p>
            <a:pPr marL="114300" marR="0" lvl="0" indent="-114300" algn="l" rtl="0">
              <a:spcBef>
                <a:spcPts val="300"/>
              </a:spcBef>
              <a:spcAft>
                <a:spcPts val="0"/>
              </a:spcAft>
              <a:buClr>
                <a:srgbClr val="4A5568"/>
              </a:buClr>
              <a:buSzPts val="1050"/>
              <a:buFont typeface="Calibri"/>
              <a:buChar char="–"/>
            </a:pPr>
            <a:r>
              <a:rPr lang="es-ES" sz="1050" dirty="0">
                <a:solidFill>
                  <a:schemeClr val="accent1"/>
                </a:solidFill>
                <a:latin typeface="Calibri"/>
                <a:ea typeface="Calibri"/>
                <a:cs typeface="Calibri"/>
                <a:sym typeface="Calibri"/>
              </a:rPr>
              <a:t>ANULADA. </a:t>
            </a:r>
            <a:r>
              <a:rPr lang="es-ES" sz="1050" strike="sngStrike" noProof="0" dirty="0">
                <a:solidFill>
                  <a:srgbClr val="4A5568"/>
                </a:solidFill>
                <a:latin typeface="Calibri"/>
                <a:ea typeface="Calibri"/>
                <a:cs typeface="Calibri"/>
                <a:sym typeface="Calibri"/>
              </a:rPr>
              <a:t>Diseñar e implementar formación de refuerzo en evaluación tanto a las ONGD como al personal técnico de la Sección</a:t>
            </a:r>
            <a:endParaRPr lang="es-ES" sz="1050" strike="sngStrike" noProof="0" dirty="0">
              <a:solidFill>
                <a:schemeClr val="dk1"/>
              </a:solidFill>
              <a:latin typeface="Calibri"/>
              <a:ea typeface="Calibri"/>
              <a:cs typeface="Calibri"/>
              <a:sym typeface="Calibri"/>
            </a:endParaRPr>
          </a:p>
        </p:txBody>
      </p:sp>
      <p:sp>
        <p:nvSpPr>
          <p:cNvPr id="15" name="Google Shape;186;p4">
            <a:extLst>
              <a:ext uri="{FF2B5EF4-FFF2-40B4-BE49-F238E27FC236}">
                <a16:creationId xmlns:a16="http://schemas.microsoft.com/office/drawing/2014/main" id="{7DD54587-3E8C-6568-3A08-A2E07905BE05}"/>
              </a:ext>
            </a:extLst>
          </p:cNvPr>
          <p:cNvSpPr/>
          <p:nvPr/>
        </p:nvSpPr>
        <p:spPr>
          <a:xfrm>
            <a:off x="616757" y="8931400"/>
            <a:ext cx="6444234" cy="46909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SIN OBJECIONES. </a:t>
            </a:r>
            <a:r>
              <a:rPr lang="es-ES" sz="1050" noProof="0" dirty="0">
                <a:solidFill>
                  <a:srgbClr val="4A5568"/>
                </a:solidFill>
                <a:latin typeface="Calibri"/>
                <a:ea typeface="Calibri"/>
                <a:cs typeface="Calibri"/>
                <a:sym typeface="Calibri"/>
              </a:rPr>
              <a:t>Fomentar la participación del equipo de la Sección en redes de cooperación descentralizada, jornadas y espacios de aprendizaje entre CC.AA.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6" name="Google Shape;186;p4">
            <a:extLst>
              <a:ext uri="{FF2B5EF4-FFF2-40B4-BE49-F238E27FC236}">
                <a16:creationId xmlns:a16="http://schemas.microsoft.com/office/drawing/2014/main" id="{D0D7AE65-22E9-DE96-9537-2231C158998F}"/>
              </a:ext>
            </a:extLst>
          </p:cNvPr>
          <p:cNvSpPr/>
          <p:nvPr/>
        </p:nvSpPr>
        <p:spPr>
          <a:xfrm>
            <a:off x="631221" y="9388166"/>
            <a:ext cx="6700013" cy="46909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REFORMUALDA / MATIZADA. </a:t>
            </a:r>
            <a:r>
              <a:rPr lang="es-ES" sz="1050" noProof="0" dirty="0">
                <a:solidFill>
                  <a:srgbClr val="4A5568"/>
                </a:solidFill>
                <a:latin typeface="Calibri"/>
                <a:ea typeface="Calibri"/>
                <a:cs typeface="Calibri"/>
                <a:sym typeface="Calibri"/>
              </a:rPr>
              <a:t>Incorporar herramientas de IA en el trabajo diario del equipo de la Sección de Cooperación al Desarrollo </a:t>
            </a:r>
            <a:r>
              <a:rPr lang="es-ES" sz="1050" noProof="0" dirty="0">
                <a:solidFill>
                  <a:schemeClr val="accent1"/>
                </a:solidFill>
                <a:latin typeface="Calibri"/>
                <a:ea typeface="Calibri"/>
                <a:cs typeface="Calibri"/>
                <a:sym typeface="Calibri"/>
              </a:rPr>
              <a:t>para aquellas tareas que puedan agilizar procesos y ampliar conocimiento</a:t>
            </a:r>
            <a:r>
              <a:rPr lang="es-ES" sz="1050" noProof="0" dirty="0">
                <a:solidFill>
                  <a:srgbClr val="4A5568"/>
                </a:solidFill>
                <a:latin typeface="Calibri"/>
                <a:ea typeface="Calibri"/>
                <a:cs typeface="Calibri"/>
                <a:sym typeface="Calibri"/>
              </a:rPr>
              <a:t>: análisis comparativo de convocatorias de otras CC.AA., </a:t>
            </a:r>
            <a:r>
              <a:rPr lang="es-ES" sz="1050" strike="sngStrike" noProof="0" dirty="0">
                <a:solidFill>
                  <a:srgbClr val="4A5568"/>
                </a:solidFill>
                <a:latin typeface="Calibri"/>
                <a:ea typeface="Calibri"/>
                <a:cs typeface="Calibri"/>
                <a:sym typeface="Calibri"/>
              </a:rPr>
              <a:t>revisión de documentación técnica, </a:t>
            </a:r>
            <a:r>
              <a:rPr lang="es-ES" sz="1050" noProof="0" dirty="0">
                <a:solidFill>
                  <a:srgbClr val="4A5568"/>
                </a:solidFill>
                <a:latin typeface="Calibri"/>
                <a:ea typeface="Calibri"/>
                <a:cs typeface="Calibri"/>
                <a:sym typeface="Calibri"/>
              </a:rPr>
              <a:t>apoyo a la redacción de informes de gestión, u otras tareas que se identifiquen.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7" name="Google Shape;192;p4">
            <a:extLst>
              <a:ext uri="{FF2B5EF4-FFF2-40B4-BE49-F238E27FC236}">
                <a16:creationId xmlns:a16="http://schemas.microsoft.com/office/drawing/2014/main" id="{136EC53E-6ED1-9A2D-E3FF-5125B5ACDFE6}"/>
              </a:ext>
            </a:extLst>
          </p:cNvPr>
          <p:cNvSpPr/>
          <p:nvPr/>
        </p:nvSpPr>
        <p:spPr>
          <a:xfrm>
            <a:off x="8100186" y="7315426"/>
            <a:ext cx="6677972" cy="46942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noProof="0" dirty="0">
                <a:solidFill>
                  <a:srgbClr val="FF0000"/>
                </a:solidFill>
                <a:latin typeface="Calibri"/>
                <a:ea typeface="Calibri"/>
                <a:cs typeface="Calibri"/>
                <a:sym typeface="Calibri"/>
              </a:rPr>
              <a:t>PENDIENTE DE VALIDAR. </a:t>
            </a:r>
            <a:r>
              <a:rPr lang="es-ES" sz="1050" noProof="0" dirty="0">
                <a:solidFill>
                  <a:srgbClr val="4A5568"/>
                </a:solidFill>
                <a:latin typeface="Calibri"/>
                <a:ea typeface="Calibri"/>
                <a:cs typeface="Calibri"/>
                <a:sym typeface="Calibri"/>
              </a:rPr>
              <a:t>Incluir en todas las convocatorias de subvención un criterio de valoración específico para intervenciones que incorporen metodologías innovadoras o enfoques experimentales con potencial de aprendizaje.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8" name="Google Shape;192;p4">
            <a:extLst>
              <a:ext uri="{FF2B5EF4-FFF2-40B4-BE49-F238E27FC236}">
                <a16:creationId xmlns:a16="http://schemas.microsoft.com/office/drawing/2014/main" id="{41199959-44E9-ED76-05E6-CBF84B20CE0F}"/>
              </a:ext>
            </a:extLst>
          </p:cNvPr>
          <p:cNvSpPr/>
          <p:nvPr/>
        </p:nvSpPr>
        <p:spPr>
          <a:xfrm>
            <a:off x="8076471" y="7830285"/>
            <a:ext cx="6544818" cy="44199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rgbClr val="FF0000"/>
                </a:solidFill>
                <a:latin typeface="Calibri"/>
                <a:ea typeface="Calibri"/>
                <a:cs typeface="Calibri"/>
                <a:sym typeface="Calibri"/>
              </a:rPr>
              <a:t>PENDIENTE DE VALIDAR</a:t>
            </a:r>
            <a:r>
              <a:rPr lang="es-ES" sz="1050" noProof="0" dirty="0">
                <a:solidFill>
                  <a:schemeClr val="accent1"/>
                </a:solidFill>
                <a:latin typeface="Calibri"/>
                <a:ea typeface="Calibri"/>
                <a:cs typeface="Calibri"/>
                <a:sym typeface="Calibri"/>
              </a:rPr>
              <a:t>. </a:t>
            </a:r>
            <a:r>
              <a:rPr lang="es-ES" sz="1050" noProof="0" dirty="0">
                <a:solidFill>
                  <a:srgbClr val="4A5568"/>
                </a:solidFill>
                <a:latin typeface="Calibri"/>
                <a:ea typeface="Calibri"/>
                <a:cs typeface="Calibri"/>
                <a:sym typeface="Calibri"/>
              </a:rPr>
              <a:t>Explorar fórmulas de colaboración con otras CC.AA. y con la AECID para el desarrollo de investigación compartida en cooperación descentralizada.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19" name="Google Shape;192;p4">
            <a:extLst>
              <a:ext uri="{FF2B5EF4-FFF2-40B4-BE49-F238E27FC236}">
                <a16:creationId xmlns:a16="http://schemas.microsoft.com/office/drawing/2014/main" id="{52913340-5EA6-2610-AD67-562A9004EEDE}"/>
              </a:ext>
            </a:extLst>
          </p:cNvPr>
          <p:cNvSpPr/>
          <p:nvPr/>
        </p:nvSpPr>
        <p:spPr>
          <a:xfrm>
            <a:off x="8065058" y="8268890"/>
            <a:ext cx="6444234" cy="40233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noProof="0" dirty="0">
                <a:solidFill>
                  <a:srgbClr val="FF0000"/>
                </a:solidFill>
                <a:latin typeface="Calibri"/>
                <a:ea typeface="Calibri"/>
                <a:cs typeface="Calibri"/>
                <a:sym typeface="Calibri"/>
              </a:rPr>
              <a:t>PENDIENTE DE VALIDAR. </a:t>
            </a:r>
            <a:r>
              <a:rPr lang="es-ES" sz="1050" noProof="0" dirty="0">
                <a:solidFill>
                  <a:srgbClr val="4A5568"/>
                </a:solidFill>
                <a:latin typeface="Calibri"/>
                <a:ea typeface="Calibri"/>
                <a:cs typeface="Calibri"/>
                <a:sym typeface="Calibri"/>
              </a:rPr>
              <a:t>Financiar al menos un proyecto piloto que implique una innovación: metodológica, tecnológica, en modelos de intervención, en financiación, en gobernanza o basada en evidencia. </a:t>
            </a:r>
            <a:r>
              <a:rPr lang="es-ES" sz="1050" b="1" dirty="0">
                <a:solidFill>
                  <a:srgbClr val="5C3D1E"/>
                </a:solidFill>
                <a:latin typeface="Calibri"/>
                <a:ea typeface="Calibri"/>
                <a:cs typeface="Calibri"/>
              </a:rPr>
              <a:t>: </a:t>
            </a:r>
            <a:endParaRPr lang="es-ES" sz="1050" noProof="0" dirty="0">
              <a:solidFill>
                <a:schemeClr val="dk1"/>
              </a:solidFill>
              <a:latin typeface="Calibri"/>
              <a:ea typeface="Calibri"/>
              <a:cs typeface="Calibri"/>
              <a:sym typeface="Calibri"/>
            </a:endParaRPr>
          </a:p>
        </p:txBody>
      </p:sp>
      <p:sp>
        <p:nvSpPr>
          <p:cNvPr id="20" name="Google Shape;192;p4">
            <a:extLst>
              <a:ext uri="{FF2B5EF4-FFF2-40B4-BE49-F238E27FC236}">
                <a16:creationId xmlns:a16="http://schemas.microsoft.com/office/drawing/2014/main" id="{ED41BBB9-77F0-0B15-2564-BC197EC8E159}"/>
              </a:ext>
            </a:extLst>
          </p:cNvPr>
          <p:cNvSpPr/>
          <p:nvPr/>
        </p:nvSpPr>
        <p:spPr>
          <a:xfrm>
            <a:off x="8076471" y="9763627"/>
            <a:ext cx="6444234" cy="653247"/>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rgbClr val="FF0000"/>
                </a:solidFill>
                <a:latin typeface="Calibri"/>
                <a:ea typeface="Calibri"/>
                <a:cs typeface="Calibri"/>
                <a:sym typeface="Calibri"/>
              </a:rPr>
              <a:t>PENDIENTE DE VALIDAR</a:t>
            </a:r>
            <a:r>
              <a:rPr lang="es-ES" sz="1050" dirty="0">
                <a:solidFill>
                  <a:schemeClr val="accent1"/>
                </a:solidFill>
                <a:latin typeface="Calibri"/>
                <a:ea typeface="Calibri"/>
                <a:cs typeface="Calibri"/>
                <a:sym typeface="Calibri"/>
              </a:rPr>
              <a:t>. </a:t>
            </a:r>
            <a:r>
              <a:rPr lang="es-ES" sz="1050" noProof="0" dirty="0">
                <a:solidFill>
                  <a:srgbClr val="4A5568"/>
                </a:solidFill>
                <a:latin typeface="Calibri"/>
                <a:ea typeface="Calibri"/>
                <a:cs typeface="Calibri"/>
                <a:sym typeface="Calibri"/>
              </a:rPr>
              <a:t>Elaborar una política de uso  de la inteligencia artificial en la cooperación navarra que identifique los ámbitos donde la IA puede aportar valor y establezca criterios éticos </a:t>
            </a:r>
            <a:r>
              <a:rPr lang="es-ES" sz="1050" noProof="0" dirty="0">
                <a:solidFill>
                  <a:schemeClr val="accent1"/>
                </a:solidFill>
                <a:latin typeface="Calibri"/>
                <a:ea typeface="Calibri"/>
                <a:cs typeface="Calibri"/>
                <a:sym typeface="Calibri"/>
              </a:rPr>
              <a:t>para su uso</a:t>
            </a:r>
            <a:r>
              <a:rPr lang="es-ES" sz="1050" dirty="0">
                <a:solidFill>
                  <a:schemeClr val="accent1"/>
                </a:solidFill>
                <a:latin typeface="Calibri"/>
                <a:ea typeface="Calibri"/>
                <a:cs typeface="Calibri"/>
                <a:sym typeface="Calibri"/>
              </a:rPr>
              <a:t> por parte de los agentes de la cooperación al desarrollo de navarra. </a:t>
            </a:r>
            <a:r>
              <a:rPr lang="es-ES" sz="1050" b="1" dirty="0">
                <a:solidFill>
                  <a:srgbClr val="5C3D1E"/>
                </a:solidFill>
                <a:latin typeface="Calibri"/>
                <a:ea typeface="Calibri"/>
                <a:cs typeface="Calibri"/>
              </a:rPr>
              <a:t>: </a:t>
            </a:r>
            <a:endParaRPr lang="es-ES" sz="1050" dirty="0">
              <a:solidFill>
                <a:schemeClr val="accent1"/>
              </a:solidFill>
              <a:latin typeface="Calibri"/>
              <a:ea typeface="Calibri"/>
              <a:cs typeface="Calibri"/>
              <a:sym typeface="Calibri"/>
            </a:endParaRPr>
          </a:p>
        </p:txBody>
      </p:sp>
      <p:sp>
        <p:nvSpPr>
          <p:cNvPr id="21" name="Google Shape;168;p4">
            <a:extLst>
              <a:ext uri="{FF2B5EF4-FFF2-40B4-BE49-F238E27FC236}">
                <a16:creationId xmlns:a16="http://schemas.microsoft.com/office/drawing/2014/main" id="{EB87C440-0A2A-2AE0-470D-A3AEE3A752CC}"/>
              </a:ext>
            </a:extLst>
          </p:cNvPr>
          <p:cNvSpPr/>
          <p:nvPr/>
        </p:nvSpPr>
        <p:spPr>
          <a:xfrm>
            <a:off x="557784" y="5984055"/>
            <a:ext cx="6281866" cy="207229"/>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NUEVA. </a:t>
            </a:r>
            <a:r>
              <a:rPr lang="es-ES" sz="900" dirty="0">
                <a:solidFill>
                  <a:srgbClr val="4A5568"/>
                </a:solidFill>
                <a:latin typeface="Calibri"/>
                <a:ea typeface="Calibri"/>
                <a:cs typeface="Calibri"/>
              </a:rPr>
              <a:t>Acompañar a las organizaciones en la rendición de cuentas de los IRC, de forma consensuada con ellas (taller, asesoría). </a:t>
            </a:r>
            <a:r>
              <a:rPr lang="es-ES" sz="900" b="1" dirty="0">
                <a:solidFill>
                  <a:srgbClr val="5C3D1E"/>
                </a:solidFill>
                <a:latin typeface="Calibri"/>
                <a:ea typeface="Calibri"/>
                <a:cs typeface="Calibri"/>
              </a:rPr>
              <a:t>: </a:t>
            </a:r>
            <a:endParaRPr lang="es-ES" sz="900" dirty="0">
              <a:solidFill>
                <a:srgbClr val="4A5568"/>
              </a:solidFill>
              <a:latin typeface="Calibri"/>
              <a:ea typeface="Calibri"/>
              <a:cs typeface="Calibri"/>
              <a:sym typeface="Calibri"/>
            </a:endParaRPr>
          </a:p>
        </p:txBody>
      </p:sp>
      <p:sp>
        <p:nvSpPr>
          <p:cNvPr id="23" name="Google Shape;168;p4">
            <a:extLst>
              <a:ext uri="{FF2B5EF4-FFF2-40B4-BE49-F238E27FC236}">
                <a16:creationId xmlns:a16="http://schemas.microsoft.com/office/drawing/2014/main" id="{0A3E3B63-4BE4-9C1B-6764-EDA4E440BA44}"/>
              </a:ext>
            </a:extLst>
          </p:cNvPr>
          <p:cNvSpPr/>
          <p:nvPr/>
        </p:nvSpPr>
        <p:spPr>
          <a:xfrm>
            <a:off x="578442" y="2271916"/>
            <a:ext cx="6254182" cy="203364"/>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NUEVA. </a:t>
            </a:r>
            <a:r>
              <a:rPr lang="es-ES" sz="900" dirty="0">
                <a:solidFill>
                  <a:srgbClr val="4A5568"/>
                </a:solidFill>
                <a:latin typeface="Calibri"/>
                <a:ea typeface="Calibri"/>
                <a:cs typeface="Calibri"/>
              </a:rPr>
              <a:t>Definir cómo estructurar el sistema de evaluación del Gobierno de Navarra de cara a un mayor aprendizaje conjunto. </a:t>
            </a:r>
            <a:r>
              <a:rPr lang="es-ES" sz="900" b="1" dirty="0">
                <a:solidFill>
                  <a:srgbClr val="5C3D1E"/>
                </a:solidFill>
                <a:latin typeface="Calibri"/>
                <a:ea typeface="Calibri"/>
                <a:cs typeface="Calibri"/>
              </a:rPr>
              <a:t>: </a:t>
            </a:r>
            <a:endParaRPr lang="es-ES" sz="900" dirty="0">
              <a:solidFill>
                <a:srgbClr val="4A5568"/>
              </a:solidFill>
              <a:latin typeface="Calibri"/>
              <a:ea typeface="Calibri"/>
              <a:cs typeface="Calibri"/>
              <a:sym typeface="Calibri"/>
            </a:endParaRPr>
          </a:p>
        </p:txBody>
      </p:sp>
      <p:sp>
        <p:nvSpPr>
          <p:cNvPr id="24" name="Google Shape;168;p4">
            <a:extLst>
              <a:ext uri="{FF2B5EF4-FFF2-40B4-BE49-F238E27FC236}">
                <a16:creationId xmlns:a16="http://schemas.microsoft.com/office/drawing/2014/main" id="{DD6E2508-F79B-45F5-F8D6-D81EBE34A81A}"/>
              </a:ext>
            </a:extLst>
          </p:cNvPr>
          <p:cNvSpPr/>
          <p:nvPr/>
        </p:nvSpPr>
        <p:spPr>
          <a:xfrm>
            <a:off x="585216" y="2572308"/>
            <a:ext cx="6444300" cy="207229"/>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NUEVA. </a:t>
            </a:r>
            <a:r>
              <a:rPr lang="es-ES" sz="900" dirty="0">
                <a:solidFill>
                  <a:srgbClr val="4A5568"/>
                </a:solidFill>
                <a:latin typeface="Calibri"/>
                <a:ea typeface="Calibri"/>
                <a:cs typeface="Calibri"/>
              </a:rPr>
              <a:t>Realizar revisiones de evidencia de las iniciativas financiadas por el Gobierno de Navarra. </a:t>
            </a:r>
            <a:r>
              <a:rPr lang="es-ES" sz="900" b="1" dirty="0">
                <a:solidFill>
                  <a:srgbClr val="5C3D1E"/>
                </a:solidFill>
                <a:latin typeface="Calibri"/>
                <a:ea typeface="Calibri"/>
                <a:cs typeface="Calibri"/>
              </a:rPr>
              <a:t>: </a:t>
            </a:r>
            <a:endParaRPr lang="es-ES" sz="900" dirty="0">
              <a:solidFill>
                <a:srgbClr val="4A5568"/>
              </a:solidFill>
              <a:latin typeface="Calibri"/>
              <a:ea typeface="Calibri"/>
              <a:cs typeface="Calibri"/>
              <a:sym typeface="Calibri"/>
            </a:endParaRPr>
          </a:p>
        </p:txBody>
      </p:sp>
      <p:sp>
        <p:nvSpPr>
          <p:cNvPr id="25" name="Google Shape;174;p4">
            <a:extLst>
              <a:ext uri="{FF2B5EF4-FFF2-40B4-BE49-F238E27FC236}">
                <a16:creationId xmlns:a16="http://schemas.microsoft.com/office/drawing/2014/main" id="{FDA94BE3-B5D1-4383-F883-24C1DC3AFB2B}"/>
              </a:ext>
            </a:extLst>
          </p:cNvPr>
          <p:cNvSpPr/>
          <p:nvPr/>
        </p:nvSpPr>
        <p:spPr>
          <a:xfrm>
            <a:off x="543082" y="5234750"/>
            <a:ext cx="6311270" cy="403887"/>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dirty="0">
                <a:solidFill>
                  <a:schemeClr val="accent1"/>
                </a:solidFill>
                <a:latin typeface="Calibri"/>
                <a:ea typeface="Calibri"/>
                <a:cs typeface="Calibri"/>
                <a:sym typeface="Calibri"/>
              </a:rPr>
              <a:t>NUEVA. </a:t>
            </a:r>
            <a:r>
              <a:rPr lang="es-ES" sz="900" noProof="0" dirty="0">
                <a:solidFill>
                  <a:srgbClr val="4A5568"/>
                </a:solidFill>
                <a:latin typeface="Calibri"/>
                <a:ea typeface="Calibri"/>
                <a:cs typeface="Calibri"/>
                <a:sym typeface="Calibri"/>
              </a:rPr>
              <a:t>Incluir que en la solicitud de cualquier</a:t>
            </a:r>
            <a:r>
              <a:rPr lang="es-ES" sz="900" dirty="0">
                <a:solidFill>
                  <a:srgbClr val="4A5568"/>
                </a:solidFill>
                <a:latin typeface="Calibri"/>
                <a:ea typeface="Calibri"/>
                <a:cs typeface="Calibri"/>
                <a:sym typeface="Calibri"/>
              </a:rPr>
              <a:t> intervención que se vaya a financiar, se incluya un apartado que describa qué evidencia existe sobre la efectividad de intervenciones similares. </a:t>
            </a:r>
            <a:r>
              <a:rPr lang="es-ES" sz="900" b="1" dirty="0">
                <a:solidFill>
                  <a:srgbClr val="5C3D1E"/>
                </a:solidFill>
                <a:latin typeface="Calibri"/>
                <a:ea typeface="Calibri"/>
                <a:cs typeface="Calibri"/>
              </a:rPr>
              <a:t>: </a:t>
            </a:r>
            <a:endParaRPr lang="es-ES" sz="900" noProof="0" dirty="0">
              <a:solidFill>
                <a:schemeClr val="dk1"/>
              </a:solidFill>
              <a:latin typeface="Calibri"/>
              <a:ea typeface="Calibri"/>
              <a:cs typeface="Calibri"/>
              <a:sym typeface="Calibri"/>
            </a:endParaRPr>
          </a:p>
        </p:txBody>
      </p:sp>
      <p:sp>
        <p:nvSpPr>
          <p:cNvPr id="10" name="Google Shape;169;p4">
            <a:extLst>
              <a:ext uri="{FF2B5EF4-FFF2-40B4-BE49-F238E27FC236}">
                <a16:creationId xmlns:a16="http://schemas.microsoft.com/office/drawing/2014/main" id="{44F5CE1E-8AB9-D999-8E9A-5CE406850942}"/>
              </a:ext>
            </a:extLst>
          </p:cNvPr>
          <p:cNvSpPr/>
          <p:nvPr/>
        </p:nvSpPr>
        <p:spPr>
          <a:xfrm>
            <a:off x="7090665" y="1828798"/>
            <a:ext cx="4174767" cy="4584379"/>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 name="Google Shape;170;p4">
            <a:extLst>
              <a:ext uri="{FF2B5EF4-FFF2-40B4-BE49-F238E27FC236}">
                <a16:creationId xmlns:a16="http://schemas.microsoft.com/office/drawing/2014/main" id="{4B2827D8-FCF1-00D2-456D-775AECA5977F}"/>
              </a:ext>
            </a:extLst>
          </p:cNvPr>
          <p:cNvSpPr/>
          <p:nvPr/>
        </p:nvSpPr>
        <p:spPr>
          <a:xfrm>
            <a:off x="11359756" y="1836377"/>
            <a:ext cx="70122" cy="460506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 name="Google Shape;173;p4">
            <a:extLst>
              <a:ext uri="{FF2B5EF4-FFF2-40B4-BE49-F238E27FC236}">
                <a16:creationId xmlns:a16="http://schemas.microsoft.com/office/drawing/2014/main" id="{A926E946-983F-D0E4-7C9C-9B4CD935D799}"/>
              </a:ext>
            </a:extLst>
          </p:cNvPr>
          <p:cNvSpPr/>
          <p:nvPr/>
        </p:nvSpPr>
        <p:spPr>
          <a:xfrm>
            <a:off x="7580380" y="1898347"/>
            <a:ext cx="2412619" cy="272294"/>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Creación de conocimiento</a:t>
            </a:r>
            <a:endParaRPr lang="es-ES" sz="1150" noProof="0" dirty="0">
              <a:solidFill>
                <a:schemeClr val="dk1"/>
              </a:solidFill>
              <a:latin typeface="Calibri"/>
              <a:ea typeface="Calibri"/>
              <a:cs typeface="Calibri"/>
              <a:sym typeface="Calibri"/>
            </a:endParaRPr>
          </a:p>
        </p:txBody>
      </p:sp>
      <p:sp>
        <p:nvSpPr>
          <p:cNvPr id="27" name="Google Shape;165;p4">
            <a:extLst>
              <a:ext uri="{FF2B5EF4-FFF2-40B4-BE49-F238E27FC236}">
                <a16:creationId xmlns:a16="http://schemas.microsoft.com/office/drawing/2014/main" id="{9FE53B5F-9818-A00F-94D1-7B35FCBADC9B}"/>
              </a:ext>
            </a:extLst>
          </p:cNvPr>
          <p:cNvSpPr/>
          <p:nvPr/>
        </p:nvSpPr>
        <p:spPr>
          <a:xfrm>
            <a:off x="7180598" y="1906369"/>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172;p4">
            <a:extLst>
              <a:ext uri="{FF2B5EF4-FFF2-40B4-BE49-F238E27FC236}">
                <a16:creationId xmlns:a16="http://schemas.microsoft.com/office/drawing/2014/main" id="{774D54FA-BC4C-5F5B-4F3D-F9B0221239A8}"/>
              </a:ext>
            </a:extLst>
          </p:cNvPr>
          <p:cNvSpPr/>
          <p:nvPr/>
        </p:nvSpPr>
        <p:spPr>
          <a:xfrm>
            <a:off x="7213033" y="1874242"/>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P2</a:t>
            </a:r>
            <a:endParaRPr sz="850" dirty="0">
              <a:solidFill>
                <a:schemeClr val="dk1"/>
              </a:solidFill>
              <a:latin typeface="Calibri"/>
              <a:ea typeface="Calibri"/>
              <a:cs typeface="Calibri"/>
              <a:sym typeface="Calibri"/>
            </a:endParaRPr>
          </a:p>
        </p:txBody>
      </p:sp>
      <p:sp>
        <p:nvSpPr>
          <p:cNvPr id="30" name="Google Shape;140;p3">
            <a:extLst>
              <a:ext uri="{FF2B5EF4-FFF2-40B4-BE49-F238E27FC236}">
                <a16:creationId xmlns:a16="http://schemas.microsoft.com/office/drawing/2014/main" id="{F7006D13-5926-7BE2-5103-A5580730C75D}"/>
              </a:ext>
            </a:extLst>
          </p:cNvPr>
          <p:cNvSpPr/>
          <p:nvPr/>
        </p:nvSpPr>
        <p:spPr>
          <a:xfrm>
            <a:off x="7165732" y="2184734"/>
            <a:ext cx="4065740" cy="425811"/>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SIN OBJECIONES. </a:t>
            </a:r>
            <a:r>
              <a:rPr lang="es-ES" sz="900" noProof="0" dirty="0">
                <a:solidFill>
                  <a:srgbClr val="4A5568"/>
                </a:solidFill>
                <a:latin typeface="Calibri"/>
                <a:ea typeface="Calibri"/>
                <a:cs typeface="Calibri"/>
                <a:sym typeface="Calibri"/>
              </a:rPr>
              <a:t>Incluir preguntas sobre conocimiento y sensibilización ciudadano de la cooperación navarra y valoración de la AOD en la Encuesta de Condiciones de Vida (necesaria para asegurar la evaluabilidad del IV PDCN). </a:t>
            </a:r>
            <a:r>
              <a:rPr lang="es-ES" sz="900" b="1" dirty="0">
                <a:solidFill>
                  <a:srgbClr val="5C3D1E"/>
                </a:solidFill>
                <a:latin typeface="Calibri"/>
                <a:ea typeface="Calibri"/>
                <a:cs typeface="Calibri"/>
              </a:rPr>
              <a:t>: </a:t>
            </a:r>
            <a:endParaRPr lang="es-ES" sz="900" noProof="0" dirty="0">
              <a:solidFill>
                <a:schemeClr val="dk1"/>
              </a:solidFill>
              <a:latin typeface="Calibri"/>
              <a:ea typeface="Calibri"/>
              <a:cs typeface="Calibri"/>
              <a:sym typeface="Calibri"/>
            </a:endParaRPr>
          </a:p>
        </p:txBody>
      </p:sp>
      <p:sp>
        <p:nvSpPr>
          <p:cNvPr id="31" name="Google Shape;191;p4">
            <a:extLst>
              <a:ext uri="{FF2B5EF4-FFF2-40B4-BE49-F238E27FC236}">
                <a16:creationId xmlns:a16="http://schemas.microsoft.com/office/drawing/2014/main" id="{9EB3B57E-2AAC-1516-45A1-E9A56010E615}"/>
              </a:ext>
            </a:extLst>
          </p:cNvPr>
          <p:cNvSpPr/>
          <p:nvPr/>
        </p:nvSpPr>
        <p:spPr>
          <a:xfrm>
            <a:off x="7117086" y="3068412"/>
            <a:ext cx="4065739" cy="347472"/>
          </a:xfrm>
          <a:prstGeom prst="rect">
            <a:avLst/>
          </a:prstGeom>
          <a:noFill/>
          <a:ln>
            <a:noFill/>
          </a:ln>
        </p:spPr>
        <p:txBody>
          <a:bodyPr spcFirstLastPara="1" wrap="square" lIns="0" tIns="0" rIns="0" bIns="0" anchor="t" anchorCtr="0">
            <a:noAutofit/>
          </a:bodyPr>
          <a:lstStyle/>
          <a:p>
            <a:pPr marL="171450" indent="-171450">
              <a:buClr>
                <a:srgbClr val="5C3D1E"/>
              </a:buClr>
              <a:buSzPts val="1150"/>
              <a:buFont typeface="Courier New" panose="02070309020205020404" pitchFamily="49" charset="0"/>
              <a:buChar char="-"/>
            </a:pPr>
            <a:r>
              <a:rPr lang="es-ES" sz="900" noProof="0" dirty="0">
                <a:solidFill>
                  <a:schemeClr val="accent1"/>
                </a:solidFill>
                <a:latin typeface="Calibri"/>
                <a:ea typeface="Calibri"/>
                <a:cs typeface="Calibri"/>
                <a:sym typeface="Calibri"/>
              </a:rPr>
              <a:t>NUEVA. </a:t>
            </a:r>
            <a:r>
              <a:rPr lang="es-ES" sz="900" noProof="0" dirty="0">
                <a:solidFill>
                  <a:srgbClr val="4A5568"/>
                </a:solidFill>
                <a:latin typeface="Calibri"/>
                <a:ea typeface="Calibri"/>
                <a:cs typeface="Calibri"/>
                <a:sym typeface="Calibri"/>
              </a:rPr>
              <a:t>Analizar qué criterios de valoración vinculados a innovación, se incluyen en las baremaciones de otras CC.AA o Agencias estatales de cooperación de otros países. </a:t>
            </a:r>
            <a:r>
              <a:rPr lang="es-ES" sz="900" b="1" dirty="0">
                <a:solidFill>
                  <a:srgbClr val="5C3D1E"/>
                </a:solidFill>
                <a:latin typeface="Calibri"/>
                <a:ea typeface="Calibri"/>
                <a:cs typeface="Calibri"/>
              </a:rPr>
              <a:t>: </a:t>
            </a:r>
            <a:endParaRPr lang="es-ES" sz="900" noProof="0" dirty="0">
              <a:solidFill>
                <a:srgbClr val="4A5568"/>
              </a:solidFill>
              <a:latin typeface="Calibri"/>
              <a:ea typeface="Calibri"/>
              <a:cs typeface="Calibri"/>
              <a:sym typeface="Calibri"/>
            </a:endParaRPr>
          </a:p>
        </p:txBody>
      </p:sp>
      <p:sp>
        <p:nvSpPr>
          <p:cNvPr id="33" name="Google Shape;219;p5">
            <a:extLst>
              <a:ext uri="{FF2B5EF4-FFF2-40B4-BE49-F238E27FC236}">
                <a16:creationId xmlns:a16="http://schemas.microsoft.com/office/drawing/2014/main" id="{98BD8FC9-E966-4E1F-4E96-9591FA1A582B}"/>
              </a:ext>
            </a:extLst>
          </p:cNvPr>
          <p:cNvSpPr/>
          <p:nvPr/>
        </p:nvSpPr>
        <p:spPr>
          <a:xfrm>
            <a:off x="8065058" y="8704106"/>
            <a:ext cx="6444234" cy="41421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 NUEVA. </a:t>
            </a:r>
            <a:r>
              <a:rPr lang="es-ES" sz="1050" dirty="0">
                <a:solidFill>
                  <a:srgbClr val="4A5568"/>
                </a:solidFill>
                <a:latin typeface="Calibri"/>
                <a:ea typeface="Calibri"/>
                <a:cs typeface="Calibri"/>
              </a:rPr>
              <a:t>Establecer acuerdos con la Universidad Pública de Navarra y con la Universidad de Navarra, para generar sinergias entre las entidades y las Universidades, a través de la metodología de APS, que incluya además cuestiones innovadoras en el qué se hace o en el modo de hacer intervenciones.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endParaRPr>
          </a:p>
        </p:txBody>
      </p:sp>
      <p:sp>
        <p:nvSpPr>
          <p:cNvPr id="192" name="Google Shape;192;p4"/>
          <p:cNvSpPr/>
          <p:nvPr/>
        </p:nvSpPr>
        <p:spPr>
          <a:xfrm>
            <a:off x="8076471" y="9316531"/>
            <a:ext cx="6444234" cy="374906"/>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rgbClr val="FF0000"/>
                </a:solidFill>
                <a:latin typeface="Calibri"/>
                <a:ea typeface="Calibri"/>
                <a:cs typeface="Calibri"/>
                <a:sym typeface="Calibri"/>
              </a:rPr>
              <a:t>PENDIENTE DE VALIDAR</a:t>
            </a:r>
            <a:r>
              <a:rPr lang="es-ES" sz="1050" noProof="0" dirty="0">
                <a:solidFill>
                  <a:srgbClr val="FF0000"/>
                </a:solidFill>
                <a:latin typeface="Calibri"/>
                <a:ea typeface="Calibri"/>
                <a:cs typeface="Calibri"/>
                <a:sym typeface="Calibri"/>
              </a:rPr>
              <a:t>. </a:t>
            </a:r>
            <a:r>
              <a:rPr lang="es-ES" sz="1050" noProof="0" dirty="0">
                <a:solidFill>
                  <a:srgbClr val="4A5568"/>
                </a:solidFill>
                <a:latin typeface="Calibri"/>
                <a:ea typeface="Calibri"/>
                <a:cs typeface="Calibri"/>
                <a:sym typeface="Calibri"/>
              </a:rPr>
              <a:t>Establecer vínculos entre las ONGD navarras y los espacios universitarios y de investigación para proyectos conjuntos de conocimiento aplicado.</a:t>
            </a:r>
            <a:r>
              <a:rPr lang="es-ES" sz="1050" b="1" dirty="0">
                <a:solidFill>
                  <a:srgbClr val="5C3D1E"/>
                </a:solidFill>
                <a:latin typeface="Calibri"/>
                <a:ea typeface="Calibri"/>
                <a:cs typeface="Calibri"/>
              </a:rPr>
              <a:t> : </a:t>
            </a:r>
            <a:endParaRPr lang="es-ES" sz="1050" noProof="0" dirty="0">
              <a:solidFill>
                <a:srgbClr val="FF0000"/>
              </a:solidFill>
              <a:latin typeface="Calibri"/>
              <a:ea typeface="Calibri"/>
              <a:cs typeface="Calibri"/>
              <a:sym typeface="Calibri"/>
            </a:endParaRPr>
          </a:p>
        </p:txBody>
      </p:sp>
      <p:sp>
        <p:nvSpPr>
          <p:cNvPr id="32" name="Google Shape;186;p4"/>
          <p:cNvSpPr/>
          <p:nvPr/>
        </p:nvSpPr>
        <p:spPr>
          <a:xfrm>
            <a:off x="7143680" y="3570880"/>
            <a:ext cx="4008102" cy="347473"/>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noProof="0" dirty="0">
                <a:solidFill>
                  <a:schemeClr val="accent1"/>
                </a:solidFill>
                <a:latin typeface="Calibri"/>
                <a:ea typeface="Calibri"/>
                <a:cs typeface="Calibri"/>
                <a:sym typeface="Calibri"/>
              </a:rPr>
              <a:t>REFORMUALDA</a:t>
            </a:r>
            <a:r>
              <a:rPr lang="es-ES" sz="900" dirty="0">
                <a:solidFill>
                  <a:schemeClr val="accent1"/>
                </a:solidFill>
                <a:latin typeface="Calibri"/>
                <a:ea typeface="Calibri"/>
                <a:cs typeface="Calibri"/>
                <a:sym typeface="Calibri"/>
              </a:rPr>
              <a:t> / MATIZADA. </a:t>
            </a:r>
            <a:r>
              <a:rPr lang="es-ES" sz="900" strike="sngStrike" noProof="0" dirty="0">
                <a:solidFill>
                  <a:srgbClr val="4A5568"/>
                </a:solidFill>
                <a:latin typeface="Calibri"/>
                <a:ea typeface="Calibri"/>
                <a:cs typeface="Calibri"/>
                <a:sym typeface="Calibri"/>
              </a:rPr>
              <a:t>Elaborar un diagnóstico </a:t>
            </a:r>
            <a:r>
              <a:rPr lang="es-ES" sz="900" noProof="0" dirty="0">
                <a:solidFill>
                  <a:srgbClr val="4A5568"/>
                </a:solidFill>
                <a:latin typeface="Calibri"/>
                <a:ea typeface="Calibri"/>
                <a:cs typeface="Calibri"/>
                <a:sym typeface="Calibri"/>
              </a:rPr>
              <a:t>Llevar a cabo un proceso de detección de necesidades formativas del equipo de la Sección de Cooperación al Desarrollo del GN, </a:t>
            </a:r>
            <a:r>
              <a:rPr lang="es-ES" sz="900" dirty="0">
                <a:solidFill>
                  <a:srgbClr val="4A5568"/>
                </a:solidFill>
                <a:latin typeface="Calibri"/>
                <a:ea typeface="Calibri"/>
                <a:cs typeface="Calibri"/>
                <a:sym typeface="Calibri"/>
              </a:rPr>
              <a:t>de las ONGD, organizaciones sindicales y empresariales </a:t>
            </a:r>
            <a:r>
              <a:rPr lang="es-ES" sz="900" noProof="0" dirty="0">
                <a:solidFill>
                  <a:srgbClr val="4A5568"/>
                </a:solidFill>
                <a:latin typeface="Calibri"/>
                <a:ea typeface="Calibri"/>
                <a:cs typeface="Calibri"/>
                <a:sym typeface="Calibri"/>
              </a:rPr>
              <a:t>diferenciando competencias genéricas de cooperación y especializaciones concretas (a modo de ejemplo: enfoques transversales actualizados, IA y cooperación al desarrollo, etc.)</a:t>
            </a:r>
            <a:r>
              <a:rPr lang="es-ES" sz="900" b="1" dirty="0">
                <a:solidFill>
                  <a:srgbClr val="5C3D1E"/>
                </a:solidFill>
                <a:latin typeface="Calibri"/>
                <a:ea typeface="Calibri"/>
                <a:cs typeface="Calibri"/>
              </a:rPr>
              <a:t> : </a:t>
            </a:r>
            <a:endParaRPr lang="es-ES" sz="900" noProof="0" dirty="0">
              <a:solidFill>
                <a:srgbClr val="4A5568"/>
              </a:solidFill>
              <a:latin typeface="Calibri"/>
              <a:ea typeface="Calibri"/>
              <a:cs typeface="Calibri"/>
              <a:sym typeface="Calibri"/>
            </a:endParaRPr>
          </a:p>
        </p:txBody>
      </p:sp>
      <p:sp>
        <p:nvSpPr>
          <p:cNvPr id="219" name="Google Shape;219;p5"/>
          <p:cNvSpPr/>
          <p:nvPr/>
        </p:nvSpPr>
        <p:spPr>
          <a:xfrm>
            <a:off x="7145177" y="4399902"/>
            <a:ext cx="4037648" cy="423624"/>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900" dirty="0">
                <a:solidFill>
                  <a:schemeClr val="accent1"/>
                </a:solidFill>
                <a:latin typeface="Calibri"/>
                <a:ea typeface="Calibri"/>
                <a:cs typeface="Calibri"/>
              </a:rPr>
              <a:t>SIN OBJECIONES. </a:t>
            </a:r>
            <a:r>
              <a:rPr lang="es-ES" sz="900" dirty="0">
                <a:solidFill>
                  <a:srgbClr val="4A5568"/>
                </a:solidFill>
                <a:latin typeface="Calibri"/>
                <a:ea typeface="Calibri"/>
                <a:cs typeface="Calibri"/>
                <a:sym typeface="Calibri"/>
              </a:rPr>
              <a:t>Elaborar conjuntamente con el Ayuntamiento de Pamplona y la FNMC un mapa de las intervenciones de cooperación financiadas por los dos niveles administrativos, para poder identificar solapamientos y complementariedades. </a:t>
            </a:r>
            <a:r>
              <a:rPr lang="es-ES" sz="1000" b="1" dirty="0">
                <a:solidFill>
                  <a:srgbClr val="5C3D1E"/>
                </a:solidFill>
                <a:latin typeface="Calibri"/>
                <a:ea typeface="Calibri"/>
                <a:cs typeface="Calibri"/>
              </a:rPr>
              <a:t>: </a:t>
            </a:r>
            <a:endParaRPr lang="es-ES" sz="950" dirty="0">
              <a:solidFill>
                <a:srgbClr val="4A5568"/>
              </a:solidFill>
              <a:latin typeface="Calibri"/>
              <a:ea typeface="Calibri"/>
              <a:cs typeface="Calibri"/>
              <a:sym typeface="Calibri"/>
            </a:endParaRPr>
          </a:p>
        </p:txBody>
      </p:sp>
      <p:sp>
        <p:nvSpPr>
          <p:cNvPr id="228" name="Google Shape;228;p5"/>
          <p:cNvSpPr/>
          <p:nvPr/>
        </p:nvSpPr>
        <p:spPr>
          <a:xfrm>
            <a:off x="7145178" y="5365642"/>
            <a:ext cx="4065739" cy="26030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900" dirty="0">
                <a:solidFill>
                  <a:schemeClr val="accent1"/>
                </a:solidFill>
                <a:latin typeface="Calibri"/>
                <a:ea typeface="Calibri"/>
                <a:cs typeface="Calibri"/>
              </a:rPr>
              <a:t>REFORMULADA/MATIZADA. </a:t>
            </a:r>
            <a:r>
              <a:rPr lang="es-ES" sz="900" noProof="0" dirty="0">
                <a:solidFill>
                  <a:srgbClr val="4A5568"/>
                </a:solidFill>
                <a:latin typeface="Calibri"/>
                <a:ea typeface="Calibri"/>
                <a:cs typeface="Calibri"/>
                <a:sym typeface="Calibri"/>
              </a:rPr>
              <a:t>Realizar un mapeo de aquello que actualmente se está haciendo en el conjunto de Departamentos en materia de CPDS, incluyendo las acciones concretas para alcanzar los ODS, para identificar ámbitos de mejora</a:t>
            </a:r>
            <a:r>
              <a:rPr lang="es-ES" sz="900" dirty="0">
                <a:solidFill>
                  <a:srgbClr val="4A5568"/>
                </a:solidFill>
                <a:latin typeface="Calibri"/>
                <a:ea typeface="Calibri"/>
                <a:cs typeface="Calibri"/>
                <a:sym typeface="Calibri"/>
              </a:rPr>
              <a:t>, incluyendo en dicho mapeo, el mapa de brechas entre las políticas sectoriales del Gobierno de Navarra y los </a:t>
            </a:r>
            <a:r>
              <a:rPr lang="es-ES" sz="900" dirty="0">
                <a:solidFill>
                  <a:srgbClr val="FF0000"/>
                </a:solidFill>
                <a:latin typeface="Calibri"/>
                <a:ea typeface="Calibri"/>
                <a:cs typeface="Calibri"/>
                <a:sym typeface="Calibri"/>
              </a:rPr>
              <a:t>compromisos</a:t>
            </a:r>
            <a:r>
              <a:rPr lang="es-ES" sz="900" dirty="0">
                <a:solidFill>
                  <a:srgbClr val="4A5568"/>
                </a:solidFill>
                <a:latin typeface="Calibri"/>
                <a:ea typeface="Calibri"/>
                <a:cs typeface="Calibri"/>
                <a:sym typeface="Calibri"/>
              </a:rPr>
              <a:t> del IV PDCN, para  identificar ámbitos donde una política navarra podría estar generando efectos negativos en los países socios. </a:t>
            </a:r>
            <a:r>
              <a:rPr lang="es-ES" sz="900" b="1" dirty="0">
                <a:solidFill>
                  <a:srgbClr val="5C3D1E"/>
                </a:solidFill>
                <a:latin typeface="Calibri"/>
                <a:ea typeface="Calibri"/>
                <a:cs typeface="Calibri"/>
              </a:rPr>
              <a:t>: </a:t>
            </a:r>
            <a:endParaRPr lang="es-ES" sz="900" noProof="0" dirty="0">
              <a:solidFill>
                <a:srgbClr val="4A5568"/>
              </a:solidFill>
              <a:highlight>
                <a:srgbClr val="FFE599"/>
              </a:highlight>
              <a:latin typeface="Calibri"/>
              <a:ea typeface="Calibri"/>
              <a:cs typeface="Calibri"/>
              <a:sym typeface="Calibri"/>
            </a:endParaRPr>
          </a:p>
        </p:txBody>
      </p:sp>
      <p:sp>
        <p:nvSpPr>
          <p:cNvPr id="34" name="Google Shape;140;p3">
            <a:extLst>
              <a:ext uri="{FF2B5EF4-FFF2-40B4-BE49-F238E27FC236}">
                <a16:creationId xmlns:a16="http://schemas.microsoft.com/office/drawing/2014/main" id="{7C9427AB-A21B-63C7-D4FE-7210BD50066F}"/>
              </a:ext>
            </a:extLst>
          </p:cNvPr>
          <p:cNvSpPr/>
          <p:nvPr/>
        </p:nvSpPr>
        <p:spPr>
          <a:xfrm>
            <a:off x="7165732" y="2652309"/>
            <a:ext cx="4065740" cy="302642"/>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latin typeface="Calibri"/>
                <a:ea typeface="Calibri"/>
                <a:cs typeface="Calibri"/>
                <a:sym typeface="Calibri"/>
              </a:rPr>
              <a:t>NUEVA. </a:t>
            </a:r>
            <a:r>
              <a:rPr lang="es-ES" sz="900" noProof="0" dirty="0">
                <a:solidFill>
                  <a:srgbClr val="4A5568"/>
                </a:solidFill>
                <a:latin typeface="Calibri"/>
                <a:ea typeface="Calibri"/>
                <a:cs typeface="Calibri"/>
                <a:sym typeface="Calibri"/>
              </a:rPr>
              <a:t>Actualizar el modo de cálculo de la AOD, considerando aquella destinada por el conjunto del GN. </a:t>
            </a:r>
            <a:r>
              <a:rPr lang="es-ES" sz="900" b="1" dirty="0">
                <a:solidFill>
                  <a:srgbClr val="5C3D1E"/>
                </a:solidFill>
                <a:latin typeface="Calibri"/>
                <a:ea typeface="Calibri"/>
                <a:cs typeface="Calibri"/>
              </a:rPr>
              <a:t>: </a:t>
            </a:r>
            <a:endParaRPr lang="es-ES" sz="900" noProof="0" dirty="0">
              <a:solidFill>
                <a:schemeClr val="dk1"/>
              </a:solidFill>
              <a:latin typeface="Calibri"/>
              <a:ea typeface="Calibri"/>
              <a:cs typeface="Calibri"/>
              <a:sym typeface="Calibri"/>
            </a:endParaRPr>
          </a:p>
        </p:txBody>
      </p:sp>
      <p:sp>
        <p:nvSpPr>
          <p:cNvPr id="26" name="Google Shape;65;p2">
            <a:extLst>
              <a:ext uri="{FF2B5EF4-FFF2-40B4-BE49-F238E27FC236}">
                <a16:creationId xmlns:a16="http://schemas.microsoft.com/office/drawing/2014/main" id="{1CE119D6-78D3-99D4-C6EF-7FA8189A13D2}"/>
              </a:ext>
            </a:extLst>
          </p:cNvPr>
          <p:cNvSpPr/>
          <p:nvPr/>
        </p:nvSpPr>
        <p:spPr>
          <a:xfrm>
            <a:off x="1335024" y="841655"/>
            <a:ext cx="13546836" cy="274320"/>
          </a:xfrm>
          <a:prstGeom prst="rect">
            <a:avLst/>
          </a:prstGeom>
          <a:noFill/>
          <a:ln>
            <a:noFill/>
          </a:ln>
        </p:spPr>
        <p:txBody>
          <a:bodyPr spcFirstLastPara="1" wrap="square" lIns="0" tIns="0" rIns="0" bIns="0" anchor="ctr" anchorCtr="0">
            <a:noAutofit/>
          </a:bodyPr>
          <a:lstStyle/>
          <a:p>
            <a:pPr marL="0" indent="0">
              <a:buNone/>
            </a:pPr>
            <a:r>
              <a:rPr lang="es-ES" sz="1300" b="1" dirty="0">
                <a:solidFill>
                  <a:srgbClr val="FFFFFF"/>
                </a:solidFill>
                <a:latin typeface="Calibri"/>
                <a:ea typeface="Calibri"/>
                <a:cs typeface="Calibri"/>
              </a:rPr>
              <a:t>O.E.4  </a:t>
            </a:r>
            <a:r>
              <a:rPr lang="es-ES" sz="1300" b="1" dirty="0">
                <a:solidFill>
                  <a:schemeClr val="accent1"/>
                </a:solidFill>
                <a:latin typeface="Calibri"/>
                <a:ea typeface="Calibri"/>
                <a:cs typeface="Calibri"/>
              </a:rPr>
              <a:t>NUEVO. </a:t>
            </a:r>
            <a:r>
              <a:rPr lang="en-US" b="1" dirty="0">
                <a:solidFill>
                  <a:schemeClr val="accent1"/>
                </a:solidFill>
                <a:latin typeface="Calibri"/>
                <a:ea typeface="Calibri"/>
                <a:cs typeface="Calibri"/>
              </a:rPr>
              <a:t>INCREMENTAR EL CONOCIMIENTO Y LA INNOVACIÓN EN EL SISTEMA DE COOPERACIÓN NAVARRO</a:t>
            </a:r>
          </a:p>
        </p:txBody>
      </p:sp>
      <p:sp>
        <p:nvSpPr>
          <p:cNvPr id="37" name="Google Shape;160;p4">
            <a:extLst>
              <a:ext uri="{FF2B5EF4-FFF2-40B4-BE49-F238E27FC236}">
                <a16:creationId xmlns:a16="http://schemas.microsoft.com/office/drawing/2014/main" id="{F4DDD29D-AB8A-11CC-87A8-B65D1D821F9A}"/>
              </a:ext>
            </a:extLst>
          </p:cNvPr>
          <p:cNvSpPr/>
          <p:nvPr/>
        </p:nvSpPr>
        <p:spPr>
          <a:xfrm>
            <a:off x="7036292" y="1445825"/>
            <a:ext cx="4229140" cy="281166"/>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160;p4">
            <a:extLst>
              <a:ext uri="{FF2B5EF4-FFF2-40B4-BE49-F238E27FC236}">
                <a16:creationId xmlns:a16="http://schemas.microsoft.com/office/drawing/2014/main" id="{33B5F7BE-6023-7B03-35C8-77C4D1A46875}"/>
              </a:ext>
            </a:extLst>
          </p:cNvPr>
          <p:cNvSpPr/>
          <p:nvPr/>
        </p:nvSpPr>
        <p:spPr>
          <a:xfrm>
            <a:off x="11339703" y="1437485"/>
            <a:ext cx="3642740" cy="281166"/>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indent="0" algn="ctr">
              <a:buNone/>
            </a:pPr>
            <a:endParaRPr lang="en-US" sz="1800" dirty="0"/>
          </a:p>
        </p:txBody>
      </p:sp>
      <p:sp>
        <p:nvSpPr>
          <p:cNvPr id="39" name="Google Shape;161;p4">
            <a:extLst>
              <a:ext uri="{FF2B5EF4-FFF2-40B4-BE49-F238E27FC236}">
                <a16:creationId xmlns:a16="http://schemas.microsoft.com/office/drawing/2014/main" id="{6D13F28A-DDCA-4200-C651-82D4C789AEB0}"/>
              </a:ext>
            </a:extLst>
          </p:cNvPr>
          <p:cNvSpPr/>
          <p:nvPr/>
        </p:nvSpPr>
        <p:spPr>
          <a:xfrm>
            <a:off x="7036292" y="1449756"/>
            <a:ext cx="58130" cy="273899"/>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161;p4">
            <a:extLst>
              <a:ext uri="{FF2B5EF4-FFF2-40B4-BE49-F238E27FC236}">
                <a16:creationId xmlns:a16="http://schemas.microsoft.com/office/drawing/2014/main" id="{3AE07699-A9C5-8D1E-7171-D6C26DB7FE3D}"/>
              </a:ext>
            </a:extLst>
          </p:cNvPr>
          <p:cNvSpPr/>
          <p:nvPr/>
        </p:nvSpPr>
        <p:spPr>
          <a:xfrm>
            <a:off x="11339703" y="1448385"/>
            <a:ext cx="58130" cy="273899"/>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162;p4">
            <a:extLst>
              <a:ext uri="{FF2B5EF4-FFF2-40B4-BE49-F238E27FC236}">
                <a16:creationId xmlns:a16="http://schemas.microsoft.com/office/drawing/2014/main" id="{1E0E1FB2-B10B-D432-B9DB-265F767249E7}"/>
              </a:ext>
            </a:extLst>
          </p:cNvPr>
          <p:cNvSpPr/>
          <p:nvPr/>
        </p:nvSpPr>
        <p:spPr>
          <a:xfrm>
            <a:off x="7213033" y="1431328"/>
            <a:ext cx="4052399"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n-US" sz="980" b="1" dirty="0">
                <a:solidFill>
                  <a:srgbClr val="5C3D1E"/>
                </a:solidFill>
                <a:latin typeface="Calibri"/>
                <a:ea typeface="Calibri"/>
                <a:cs typeface="Calibri"/>
                <a:sym typeface="Calibri"/>
              </a:rPr>
              <a:t>OE</a:t>
            </a:r>
            <a:r>
              <a:rPr lang="es-ES" sz="980" b="1" noProof="0" dirty="0">
                <a:solidFill>
                  <a:srgbClr val="5C3D1E"/>
                </a:solidFill>
                <a:latin typeface="Calibri"/>
                <a:ea typeface="Calibri"/>
                <a:cs typeface="Calibri"/>
                <a:sym typeface="Calibri"/>
              </a:rPr>
              <a:t> 4.2.-  · Incrementar el nivel de conocimiento específico sobre la cooperación navarra</a:t>
            </a:r>
            <a:endParaRPr lang="es-ES" sz="980" noProof="0" dirty="0">
              <a:solidFill>
                <a:schemeClr val="dk1"/>
              </a:solidFill>
              <a:latin typeface="Calibri"/>
              <a:ea typeface="Calibri"/>
              <a:cs typeface="Calibri"/>
              <a:sym typeface="Calibri"/>
            </a:endParaRPr>
          </a:p>
        </p:txBody>
      </p:sp>
      <p:sp>
        <p:nvSpPr>
          <p:cNvPr id="42" name="Google Shape;162;p4">
            <a:extLst>
              <a:ext uri="{FF2B5EF4-FFF2-40B4-BE49-F238E27FC236}">
                <a16:creationId xmlns:a16="http://schemas.microsoft.com/office/drawing/2014/main" id="{62686D31-8552-248F-47E6-BC9FB799722D}"/>
              </a:ext>
            </a:extLst>
          </p:cNvPr>
          <p:cNvSpPr/>
          <p:nvPr/>
        </p:nvSpPr>
        <p:spPr>
          <a:xfrm>
            <a:off x="11465373" y="1403511"/>
            <a:ext cx="3642741" cy="329184"/>
          </a:xfrm>
          <a:prstGeom prst="rect">
            <a:avLst/>
          </a:prstGeom>
          <a:noFill/>
          <a:ln>
            <a:noFill/>
          </a:ln>
        </p:spPr>
        <p:txBody>
          <a:bodyPr spcFirstLastPara="1" wrap="square" lIns="0" tIns="0" rIns="0" bIns="0" anchor="ctr" anchorCtr="0">
            <a:noAutofit/>
          </a:bodyPr>
          <a:lstStyle/>
          <a:p>
            <a:pPr marL="0" indent="0">
              <a:buNone/>
            </a:pPr>
            <a:r>
              <a:rPr lang="en-US" sz="980" b="1" dirty="0">
                <a:solidFill>
                  <a:srgbClr val="5C3D1E"/>
                </a:solidFill>
                <a:latin typeface="Calibri"/>
                <a:ea typeface="Calibri"/>
                <a:cs typeface="Calibri"/>
                <a:sym typeface="Calibri"/>
              </a:rPr>
              <a:t>OE </a:t>
            </a:r>
            <a:r>
              <a:rPr lang="es-ES" sz="980" b="1" noProof="0" dirty="0">
                <a:solidFill>
                  <a:srgbClr val="5C3D1E"/>
                </a:solidFill>
                <a:latin typeface="Calibri"/>
                <a:ea typeface="Calibri"/>
                <a:cs typeface="Calibri"/>
                <a:sym typeface="Calibri"/>
              </a:rPr>
              <a:t>4.3.- </a:t>
            </a:r>
            <a:r>
              <a:rPr lang="es-ES" sz="980" b="1" noProof="0" dirty="0">
                <a:solidFill>
                  <a:srgbClr val="5C3D1E"/>
                </a:solidFill>
                <a:latin typeface="Calibri"/>
                <a:ea typeface="Calibri"/>
                <a:cs typeface="Calibri"/>
              </a:rPr>
              <a:t>Mejorar la gestión del conocimiento en el sistema de cooperación navarro</a:t>
            </a:r>
            <a:endParaRPr lang="en-US" sz="980" b="1" dirty="0">
              <a:solidFill>
                <a:srgbClr val="5C3D1E"/>
              </a:solidFill>
              <a:latin typeface="Calibri"/>
              <a:ea typeface="Calibri"/>
              <a:cs typeface="Calibri"/>
            </a:endParaRPr>
          </a:p>
        </p:txBody>
      </p:sp>
      <p:sp>
        <p:nvSpPr>
          <p:cNvPr id="28" name="Google Shape;140;p3">
            <a:extLst>
              <a:ext uri="{FF2B5EF4-FFF2-40B4-BE49-F238E27FC236}">
                <a16:creationId xmlns:a16="http://schemas.microsoft.com/office/drawing/2014/main" id="{34043FB9-FC3E-C3E1-9DC9-CA4BC9FD06A2}"/>
              </a:ext>
            </a:extLst>
          </p:cNvPr>
          <p:cNvSpPr/>
          <p:nvPr/>
        </p:nvSpPr>
        <p:spPr>
          <a:xfrm>
            <a:off x="7165732" y="4897419"/>
            <a:ext cx="4065740" cy="302642"/>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900" dirty="0">
                <a:solidFill>
                  <a:schemeClr val="accent1"/>
                </a:solidFill>
                <a:highlight>
                  <a:srgbClr val="00FFFF"/>
                </a:highlight>
                <a:latin typeface="Calibri"/>
                <a:ea typeface="Calibri"/>
                <a:cs typeface="Calibri"/>
                <a:sym typeface="Calibri"/>
              </a:rPr>
              <a:t>NUEVA. </a:t>
            </a:r>
            <a:r>
              <a:rPr lang="es-ES" sz="900" dirty="0">
                <a:solidFill>
                  <a:srgbClr val="4A5568"/>
                </a:solidFill>
                <a:highlight>
                  <a:srgbClr val="00FFFF"/>
                </a:highlight>
                <a:latin typeface="Calibri"/>
                <a:ea typeface="Calibri"/>
                <a:cs typeface="Calibri"/>
              </a:rPr>
              <a:t>Analizar el potencial de las ONGD navarras para intervenir en países no prioritarios PMA.</a:t>
            </a:r>
            <a:endParaRPr lang="es-ES" sz="900" dirty="0">
              <a:solidFill>
                <a:srgbClr val="4A5568"/>
              </a:solidFill>
              <a:highlight>
                <a:srgbClr val="00FFFF"/>
              </a:highlight>
              <a:latin typeface="Calibri"/>
              <a:ea typeface="Calibri"/>
              <a:cs typeface="Calibri"/>
              <a:sym typeface="Calibri"/>
            </a:endParaRPr>
          </a:p>
        </p:txBody>
      </p:sp>
    </p:spTree>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AF5F1"/>
        </a:solidFill>
        <a:effectLst/>
      </p:bgPr>
    </p:bg>
    <p:spTree>
      <p:nvGrpSpPr>
        <p:cNvPr id="1" name="Shape 198"/>
        <p:cNvGrpSpPr/>
        <p:nvPr/>
      </p:nvGrpSpPr>
      <p:grpSpPr>
        <a:xfrm>
          <a:off x="0" y="0"/>
          <a:ext cx="0" cy="0"/>
          <a:chOff x="0" y="0"/>
          <a:chExt cx="0" cy="0"/>
        </a:xfrm>
      </p:grpSpPr>
      <p:sp>
        <p:nvSpPr>
          <p:cNvPr id="199" name="Google Shape;199;p5"/>
          <p:cNvSpPr/>
          <p:nvPr/>
        </p:nvSpPr>
        <p:spPr>
          <a:xfrm>
            <a:off x="0" y="0"/>
            <a:ext cx="15119604" cy="4023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 name="Google Shape;200;p5"/>
          <p:cNvSpPr/>
          <p:nvPr/>
        </p:nvSpPr>
        <p:spPr>
          <a:xfrm>
            <a:off x="365760" y="0"/>
            <a:ext cx="14388084" cy="40233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8A99A"/>
              </a:buClr>
              <a:buSzPts val="950"/>
              <a:buFont typeface="Calibri"/>
              <a:buNone/>
            </a:pPr>
            <a:r>
              <a:rPr lang="en-US" sz="950" dirty="0">
                <a:solidFill>
                  <a:srgbClr val="B8A99A"/>
                </a:solidFill>
                <a:latin typeface="Calibri"/>
                <a:ea typeface="Calibri"/>
                <a:cs typeface="Calibri"/>
                <a:sym typeface="Calibri"/>
              </a:rPr>
              <a:t>IV Plan Director de la Cooperación de Navarra  ·  2027–2030</a:t>
            </a:r>
            <a:endParaRPr sz="950" dirty="0">
              <a:solidFill>
                <a:schemeClr val="dk1"/>
              </a:solidFill>
              <a:latin typeface="Calibri"/>
              <a:ea typeface="Calibri"/>
              <a:cs typeface="Calibri"/>
              <a:sym typeface="Calibri"/>
            </a:endParaRPr>
          </a:p>
        </p:txBody>
      </p:sp>
      <p:sp>
        <p:nvSpPr>
          <p:cNvPr id="201" name="Google Shape;201;p5"/>
          <p:cNvSpPr/>
          <p:nvPr/>
        </p:nvSpPr>
        <p:spPr>
          <a:xfrm>
            <a:off x="0" y="402336"/>
            <a:ext cx="15119604" cy="859536"/>
          </a:xfrm>
          <a:prstGeom prst="rect">
            <a:avLst/>
          </a:prstGeom>
          <a:solidFill>
            <a:srgbClr val="5C3D1E"/>
          </a:solidFill>
          <a:ln w="12700" cap="flat" cmpd="sng">
            <a:solidFill>
              <a:srgbClr val="5C3D1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 name="Google Shape;202;p5"/>
          <p:cNvSpPr/>
          <p:nvPr/>
        </p:nvSpPr>
        <p:spPr>
          <a:xfrm>
            <a:off x="64008" y="326602"/>
            <a:ext cx="749808" cy="274320"/>
          </a:xfrm>
          <a:prstGeom prst="roundRect">
            <a:avLst>
              <a:gd name="adj" fmla="val 23333"/>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 name="Google Shape;203;p5"/>
          <p:cNvSpPr/>
          <p:nvPr/>
        </p:nvSpPr>
        <p:spPr>
          <a:xfrm>
            <a:off x="30226" y="292608"/>
            <a:ext cx="749808" cy="27432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1000"/>
              <a:buFont typeface="Calibri"/>
              <a:buNone/>
            </a:pPr>
            <a:r>
              <a:rPr lang="en-US" sz="1000" b="1" dirty="0">
                <a:solidFill>
                  <a:srgbClr val="FFFFFF"/>
                </a:solidFill>
                <a:latin typeface="Calibri"/>
                <a:ea typeface="Calibri"/>
                <a:cs typeface="Calibri"/>
                <a:sym typeface="Calibri"/>
              </a:rPr>
              <a:t>LE5</a:t>
            </a:r>
            <a:endParaRPr sz="1000" dirty="0">
              <a:solidFill>
                <a:schemeClr val="dk1"/>
              </a:solidFill>
              <a:latin typeface="Calibri"/>
              <a:ea typeface="Calibri"/>
              <a:cs typeface="Calibri"/>
              <a:sym typeface="Calibri"/>
            </a:endParaRPr>
          </a:p>
        </p:txBody>
      </p:sp>
      <p:sp>
        <p:nvSpPr>
          <p:cNvPr id="204" name="Google Shape;204;p5"/>
          <p:cNvSpPr/>
          <p:nvPr/>
        </p:nvSpPr>
        <p:spPr>
          <a:xfrm>
            <a:off x="1179576" y="373786"/>
            <a:ext cx="1354683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noProof="0" dirty="0">
                <a:solidFill>
                  <a:schemeClr val="accent1"/>
                </a:solidFill>
                <a:latin typeface="Calibri"/>
                <a:ea typeface="Calibri"/>
                <a:cs typeface="Calibri"/>
                <a:sym typeface="Calibri"/>
              </a:rPr>
              <a:t>REFOMULADA. </a:t>
            </a:r>
            <a:r>
              <a:rPr lang="es-ES" sz="1300" b="1" noProof="0" dirty="0">
                <a:solidFill>
                  <a:srgbClr val="FFFFFF"/>
                </a:solidFill>
                <a:latin typeface="Calibri"/>
                <a:ea typeface="Calibri"/>
                <a:cs typeface="Calibri"/>
                <a:sym typeface="Calibri"/>
              </a:rPr>
              <a:t>Coordinación, Alianzas </a:t>
            </a:r>
            <a:r>
              <a:rPr lang="es-ES" sz="1300" b="1" noProof="0" dirty="0">
                <a:solidFill>
                  <a:schemeClr val="accent1"/>
                </a:solidFill>
                <a:latin typeface="Calibri"/>
                <a:ea typeface="Calibri"/>
                <a:cs typeface="Calibri"/>
                <a:sym typeface="Calibri"/>
              </a:rPr>
              <a:t>y  </a:t>
            </a:r>
            <a:r>
              <a:rPr lang="es-ES" b="1" dirty="0">
                <a:solidFill>
                  <a:schemeClr val="accent1"/>
                </a:solidFill>
                <a:latin typeface="Calibri"/>
                <a:ea typeface="Calibri"/>
                <a:cs typeface="Calibri"/>
                <a:sym typeface="Calibri"/>
              </a:rPr>
              <a:t>Coherencia de Políticas para el Desarrollo Sostenible </a:t>
            </a:r>
            <a:endParaRPr lang="es-ES" sz="1300" noProof="0" dirty="0">
              <a:solidFill>
                <a:schemeClr val="accent1"/>
              </a:solidFill>
              <a:latin typeface="Calibri"/>
              <a:ea typeface="Calibri"/>
              <a:cs typeface="Calibri"/>
              <a:sym typeface="Calibri"/>
            </a:endParaRPr>
          </a:p>
        </p:txBody>
      </p:sp>
      <p:sp>
        <p:nvSpPr>
          <p:cNvPr id="205" name="Google Shape;205;p5"/>
          <p:cNvSpPr/>
          <p:nvPr/>
        </p:nvSpPr>
        <p:spPr>
          <a:xfrm>
            <a:off x="365760" y="1444752"/>
            <a:ext cx="7212330"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 name="Google Shape;206;p5"/>
          <p:cNvSpPr/>
          <p:nvPr/>
        </p:nvSpPr>
        <p:spPr>
          <a:xfrm>
            <a:off x="365760" y="1444752"/>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 name="Google Shape;207;p5"/>
          <p:cNvSpPr/>
          <p:nvPr/>
        </p:nvSpPr>
        <p:spPr>
          <a:xfrm>
            <a:off x="512064" y="1444752"/>
            <a:ext cx="7066026"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a:t>
            </a:r>
            <a:r>
              <a:rPr lang="es-ES" sz="980" b="1" noProof="0" dirty="0">
                <a:solidFill>
                  <a:schemeClr val="accent1"/>
                </a:solidFill>
                <a:latin typeface="Calibri"/>
                <a:ea typeface="Calibri"/>
                <a:cs typeface="Calibri"/>
                <a:sym typeface="Calibri"/>
              </a:rPr>
              <a:t>5.1.1</a:t>
            </a:r>
            <a:r>
              <a:rPr lang="es-ES" sz="980" b="1" noProof="0" dirty="0">
                <a:solidFill>
                  <a:schemeClr val="bg2"/>
                </a:solidFill>
                <a:latin typeface="Calibri"/>
                <a:ea typeface="Calibri"/>
                <a:cs typeface="Calibri"/>
                <a:sym typeface="Calibri"/>
              </a:rPr>
              <a:t>. · </a:t>
            </a:r>
            <a:r>
              <a:rPr lang="es-ES" sz="980" b="1" noProof="0" dirty="0">
                <a:solidFill>
                  <a:schemeClr val="accent1"/>
                </a:solidFill>
                <a:latin typeface="Calibri"/>
                <a:ea typeface="Calibri"/>
                <a:cs typeface="Calibri"/>
                <a:sym typeface="Calibri"/>
              </a:rPr>
              <a:t>REFORMULADO. </a:t>
            </a:r>
            <a:r>
              <a:rPr lang="es-ES" sz="980" b="1" noProof="0" dirty="0">
                <a:solidFill>
                  <a:srgbClr val="5C3D1E"/>
                </a:solidFill>
                <a:latin typeface="Calibri"/>
                <a:ea typeface="Calibri"/>
                <a:cs typeface="Calibri"/>
                <a:sym typeface="Calibri"/>
              </a:rPr>
              <a:t>Mejorar la dinamización del Sistema de Gobernanza</a:t>
            </a:r>
            <a:endParaRPr lang="es-ES" sz="980" noProof="0" dirty="0">
              <a:solidFill>
                <a:schemeClr val="dk1"/>
              </a:solidFill>
              <a:latin typeface="Calibri"/>
              <a:ea typeface="Calibri"/>
              <a:cs typeface="Calibri"/>
              <a:sym typeface="Calibri"/>
            </a:endParaRPr>
          </a:p>
        </p:txBody>
      </p:sp>
      <p:sp>
        <p:nvSpPr>
          <p:cNvPr id="208" name="Google Shape;208;p5"/>
          <p:cNvSpPr/>
          <p:nvPr/>
        </p:nvSpPr>
        <p:spPr>
          <a:xfrm>
            <a:off x="393192" y="1828799"/>
            <a:ext cx="7184898" cy="4364173"/>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 name="Google Shape;209;p5"/>
          <p:cNvSpPr/>
          <p:nvPr/>
        </p:nvSpPr>
        <p:spPr>
          <a:xfrm>
            <a:off x="365760" y="1828800"/>
            <a:ext cx="54864" cy="4364172"/>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 name="Google Shape;210;p5"/>
          <p:cNvSpPr/>
          <p:nvPr/>
        </p:nvSpPr>
        <p:spPr>
          <a:xfrm>
            <a:off x="484632" y="1947672"/>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 name="Google Shape;211;p5"/>
          <p:cNvSpPr/>
          <p:nvPr/>
        </p:nvSpPr>
        <p:spPr>
          <a:xfrm>
            <a:off x="484632" y="1947672"/>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a:solidFill>
                  <a:srgbClr val="FFFFFF"/>
                </a:solidFill>
                <a:latin typeface="Calibri"/>
                <a:ea typeface="Calibri"/>
                <a:cs typeface="Calibri"/>
                <a:sym typeface="Calibri"/>
              </a:rPr>
              <a:t>P1</a:t>
            </a:r>
            <a:endParaRPr sz="850">
              <a:solidFill>
                <a:schemeClr val="dk1"/>
              </a:solidFill>
              <a:latin typeface="Calibri"/>
              <a:ea typeface="Calibri"/>
              <a:cs typeface="Calibri"/>
              <a:sym typeface="Calibri"/>
            </a:endParaRPr>
          </a:p>
        </p:txBody>
      </p:sp>
      <p:sp>
        <p:nvSpPr>
          <p:cNvPr id="212" name="Google Shape;212;p5"/>
          <p:cNvSpPr/>
          <p:nvPr/>
        </p:nvSpPr>
        <p:spPr>
          <a:xfrm>
            <a:off x="877824" y="1911096"/>
            <a:ext cx="6444234" cy="347472"/>
          </a:xfrm>
          <a:prstGeom prst="rect">
            <a:avLst/>
          </a:prstGeom>
          <a:noFill/>
          <a:ln>
            <a:noFill/>
          </a:ln>
        </p:spPr>
        <p:txBody>
          <a:bodyPr spcFirstLastPara="1" wrap="square" lIns="0" tIns="0" rIns="0" bIns="0" anchor="t" anchorCtr="0">
            <a:noAutofit/>
          </a:bodyPr>
          <a:lstStyle/>
          <a:p>
            <a:pPr lvl="0">
              <a:buClr>
                <a:srgbClr val="5C3D1E"/>
              </a:buClr>
              <a:buSzPts val="1150"/>
            </a:pPr>
            <a:r>
              <a:rPr lang="es-ES" sz="1200" dirty="0">
                <a:solidFill>
                  <a:schemeClr val="accent1"/>
                </a:solidFill>
                <a:latin typeface="Calibri"/>
                <a:ea typeface="Calibri"/>
                <a:cs typeface="Calibri"/>
              </a:rPr>
              <a:t>REFORMULADO/MATIZADO. </a:t>
            </a:r>
            <a:r>
              <a:rPr lang="es-ES" sz="1150" b="1" noProof="0" dirty="0">
                <a:solidFill>
                  <a:srgbClr val="5C3D1E"/>
                </a:solidFill>
                <a:latin typeface="Calibri"/>
                <a:ea typeface="Calibri"/>
                <a:cs typeface="Calibri"/>
                <a:sym typeface="Calibri"/>
              </a:rPr>
              <a:t>Dinamización de</a:t>
            </a:r>
            <a:r>
              <a:rPr lang="es-ES" sz="1150" b="1" dirty="0">
                <a:solidFill>
                  <a:srgbClr val="5C3D1E"/>
                </a:solidFill>
                <a:latin typeface="Calibri"/>
                <a:ea typeface="Calibri"/>
                <a:cs typeface="Calibri"/>
                <a:sym typeface="Calibri"/>
              </a:rPr>
              <a:t>l Sistema de Gobernanza</a:t>
            </a:r>
            <a:r>
              <a:rPr lang="es-ES" sz="1150" b="1" strike="sngStrike" noProof="0" dirty="0">
                <a:solidFill>
                  <a:srgbClr val="5C3D1E"/>
                </a:solidFill>
                <a:latin typeface="Calibri"/>
                <a:ea typeface="Calibri"/>
                <a:cs typeface="Calibri"/>
                <a:sym typeface="Calibri"/>
              </a:rPr>
              <a:t> Consejo Navarro de Cooperación al Desarrollo (CNCD</a:t>
            </a:r>
            <a:r>
              <a:rPr lang="en-US" sz="1150" b="1" strike="sngStrike" dirty="0">
                <a:solidFill>
                  <a:srgbClr val="5C3D1E"/>
                </a:solidFill>
                <a:latin typeface="Calibri"/>
                <a:ea typeface="Calibri"/>
                <a:cs typeface="Calibri"/>
                <a:sym typeface="Calibri"/>
              </a:rPr>
              <a:t>)</a:t>
            </a:r>
            <a:endParaRPr sz="1150" strike="sngStrike" dirty="0">
              <a:solidFill>
                <a:schemeClr val="dk1"/>
              </a:solidFill>
              <a:latin typeface="Calibri"/>
              <a:ea typeface="Calibri"/>
              <a:cs typeface="Calibri"/>
              <a:sym typeface="Calibri"/>
            </a:endParaRPr>
          </a:p>
        </p:txBody>
      </p:sp>
      <p:sp>
        <p:nvSpPr>
          <p:cNvPr id="213" name="Google Shape;213;p5"/>
          <p:cNvSpPr/>
          <p:nvPr/>
        </p:nvSpPr>
        <p:spPr>
          <a:xfrm>
            <a:off x="612648" y="2443220"/>
            <a:ext cx="6910578" cy="661317"/>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REFORMULADA/MATIZADA. </a:t>
            </a:r>
            <a:r>
              <a:rPr lang="es-ES" sz="1050" dirty="0">
                <a:solidFill>
                  <a:srgbClr val="4A5568"/>
                </a:solidFill>
                <a:latin typeface="Calibri"/>
                <a:ea typeface="Calibri"/>
                <a:cs typeface="Calibri"/>
                <a:sym typeface="Calibri"/>
              </a:rPr>
              <a:t>Realizar un proceso de reflexión interno en el seno de la CNCD, </a:t>
            </a:r>
            <a:r>
              <a:rPr lang="es-ES" sz="1050" dirty="0">
                <a:solidFill>
                  <a:schemeClr val="accent1"/>
                </a:solidFill>
                <a:latin typeface="Calibri"/>
                <a:ea typeface="Calibri"/>
                <a:cs typeface="Calibri"/>
                <a:sym typeface="Calibri"/>
              </a:rPr>
              <a:t>especialmente entre los Partidos Políticos y Grupos Parlamentarios</a:t>
            </a:r>
            <a:r>
              <a:rPr lang="es-ES" sz="1050" dirty="0">
                <a:solidFill>
                  <a:srgbClr val="4A5568"/>
                </a:solidFill>
                <a:latin typeface="Calibri"/>
                <a:ea typeface="Calibri"/>
                <a:cs typeface="Calibri"/>
                <a:sym typeface="Calibri"/>
              </a:rPr>
              <a:t>, sobre </a:t>
            </a:r>
            <a:r>
              <a:rPr lang="es-ES" sz="1050" dirty="0">
                <a:solidFill>
                  <a:schemeClr val="accent1"/>
                </a:solidFill>
                <a:latin typeface="Calibri"/>
                <a:ea typeface="Calibri"/>
                <a:cs typeface="Calibri"/>
                <a:sym typeface="Calibri"/>
              </a:rPr>
              <a:t>las funciones, responsabilidades y perfiles de los integrantes </a:t>
            </a:r>
            <a:r>
              <a:rPr lang="es-ES" sz="1050" dirty="0">
                <a:solidFill>
                  <a:srgbClr val="4A5568"/>
                </a:solidFill>
                <a:latin typeface="Calibri"/>
                <a:ea typeface="Calibri"/>
                <a:cs typeface="Calibri"/>
                <a:sym typeface="Calibri"/>
              </a:rPr>
              <a:t>del CNCD, con el objetivo </a:t>
            </a:r>
            <a:r>
              <a:rPr lang="es-ES" sz="1050" dirty="0">
                <a:solidFill>
                  <a:schemeClr val="accent1"/>
                </a:solidFill>
                <a:latin typeface="Calibri"/>
                <a:ea typeface="Calibri"/>
                <a:cs typeface="Calibri"/>
                <a:sym typeface="Calibri"/>
              </a:rPr>
              <a:t>garantizar la continuidad y presencialidad de los mismos</a:t>
            </a:r>
            <a:r>
              <a:rPr lang="es-ES" sz="1050" dirty="0">
                <a:solidFill>
                  <a:srgbClr val="4A5568"/>
                </a:solidFill>
                <a:latin typeface="Calibri"/>
                <a:ea typeface="Calibri"/>
                <a:cs typeface="Calibri"/>
                <a:sym typeface="Calibri"/>
              </a:rPr>
              <a:t>, </a:t>
            </a:r>
            <a:r>
              <a:rPr lang="es-ES" sz="1050" strike="sngStrike" dirty="0">
                <a:solidFill>
                  <a:srgbClr val="4A5568"/>
                </a:solidFill>
                <a:latin typeface="Calibri"/>
                <a:ea typeface="Calibri"/>
                <a:cs typeface="Calibri"/>
                <a:sym typeface="Calibri"/>
              </a:rPr>
              <a:t>así como de recuperar el rol del Consejo como espacio de debate y concertación. </a:t>
            </a:r>
            <a:r>
              <a:rPr lang="es-ES" sz="1050" b="1" dirty="0">
                <a:solidFill>
                  <a:srgbClr val="5C3D1E"/>
                </a:solidFill>
                <a:latin typeface="Calibri"/>
                <a:ea typeface="Calibri"/>
                <a:cs typeface="Calibri"/>
              </a:rPr>
              <a:t>: </a:t>
            </a:r>
            <a:endParaRPr lang="es-ES" sz="1050" strike="sngStrike" dirty="0">
              <a:solidFill>
                <a:srgbClr val="4A5568"/>
              </a:solidFill>
              <a:latin typeface="Calibri"/>
              <a:ea typeface="Calibri"/>
              <a:cs typeface="Calibri"/>
              <a:sym typeface="Calibri"/>
            </a:endParaRPr>
          </a:p>
        </p:txBody>
      </p:sp>
      <p:sp>
        <p:nvSpPr>
          <p:cNvPr id="214" name="Google Shape;214;p5"/>
          <p:cNvSpPr/>
          <p:nvPr/>
        </p:nvSpPr>
        <p:spPr>
          <a:xfrm>
            <a:off x="7669530" y="1828799"/>
            <a:ext cx="7084314" cy="4397515"/>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 name="Google Shape;215;p5"/>
          <p:cNvSpPr/>
          <p:nvPr/>
        </p:nvSpPr>
        <p:spPr>
          <a:xfrm>
            <a:off x="7669530" y="1828800"/>
            <a:ext cx="45719" cy="442054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 name="Google Shape;216;p5"/>
          <p:cNvSpPr/>
          <p:nvPr/>
        </p:nvSpPr>
        <p:spPr>
          <a:xfrm>
            <a:off x="7788402" y="1947672"/>
            <a:ext cx="329184" cy="283464"/>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 name="Google Shape;217;p5"/>
          <p:cNvSpPr/>
          <p:nvPr/>
        </p:nvSpPr>
        <p:spPr>
          <a:xfrm>
            <a:off x="7815834" y="1935062"/>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P2</a:t>
            </a:r>
            <a:endParaRPr sz="850" dirty="0">
              <a:solidFill>
                <a:schemeClr val="dk1"/>
              </a:solidFill>
              <a:latin typeface="Calibri"/>
              <a:ea typeface="Calibri"/>
              <a:cs typeface="Calibri"/>
              <a:sym typeface="Calibri"/>
            </a:endParaRPr>
          </a:p>
        </p:txBody>
      </p:sp>
      <p:sp>
        <p:nvSpPr>
          <p:cNvPr id="218" name="Google Shape;218;p5"/>
          <p:cNvSpPr/>
          <p:nvPr/>
        </p:nvSpPr>
        <p:spPr>
          <a:xfrm>
            <a:off x="8181594" y="1911096"/>
            <a:ext cx="6444234" cy="347472"/>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Coordinación con las entidades locales navarras</a:t>
            </a:r>
            <a:endParaRPr lang="es-ES" sz="1150" noProof="0" dirty="0">
              <a:solidFill>
                <a:schemeClr val="dk1"/>
              </a:solidFill>
              <a:latin typeface="Calibri"/>
              <a:ea typeface="Calibri"/>
              <a:cs typeface="Calibri"/>
              <a:sym typeface="Calibri"/>
            </a:endParaRPr>
          </a:p>
        </p:txBody>
      </p:sp>
      <p:sp>
        <p:nvSpPr>
          <p:cNvPr id="220" name="Google Shape;220;p5"/>
          <p:cNvSpPr/>
          <p:nvPr/>
        </p:nvSpPr>
        <p:spPr>
          <a:xfrm>
            <a:off x="434340" y="6400783"/>
            <a:ext cx="14388084"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1" name="Google Shape;221;p5"/>
          <p:cNvSpPr/>
          <p:nvPr/>
        </p:nvSpPr>
        <p:spPr>
          <a:xfrm>
            <a:off x="372618" y="6392014"/>
            <a:ext cx="54864" cy="329184"/>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2" name="Google Shape;222;p5"/>
          <p:cNvSpPr/>
          <p:nvPr/>
        </p:nvSpPr>
        <p:spPr>
          <a:xfrm>
            <a:off x="523240" y="6409195"/>
            <a:ext cx="14223492" cy="329184"/>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C3D1E"/>
              </a:buClr>
              <a:buSzPts val="980"/>
              <a:buFont typeface="Calibri"/>
              <a:buNone/>
            </a:pPr>
            <a:r>
              <a:rPr lang="es-ES" sz="980" b="1" noProof="0" dirty="0">
                <a:solidFill>
                  <a:srgbClr val="5C3D1E"/>
                </a:solidFill>
                <a:latin typeface="Calibri"/>
                <a:ea typeface="Calibri"/>
                <a:cs typeface="Calibri"/>
                <a:sym typeface="Calibri"/>
              </a:rPr>
              <a:t>OE </a:t>
            </a:r>
            <a:r>
              <a:rPr lang="es-ES" sz="980" b="1" noProof="0" dirty="0">
                <a:solidFill>
                  <a:schemeClr val="accent1"/>
                </a:solidFill>
                <a:latin typeface="Calibri"/>
                <a:ea typeface="Calibri"/>
                <a:cs typeface="Calibri"/>
                <a:sym typeface="Calibri"/>
              </a:rPr>
              <a:t>5.2.1. · REFORMULADO/ MATIZADO. </a:t>
            </a:r>
            <a:r>
              <a:rPr lang="es-ES" sz="980" b="1" dirty="0">
                <a:solidFill>
                  <a:srgbClr val="5C3D1E"/>
                </a:solidFill>
                <a:latin typeface="Calibri"/>
                <a:ea typeface="Calibri"/>
                <a:cs typeface="Calibri"/>
                <a:sym typeface="Calibri"/>
              </a:rPr>
              <a:t>Mejorar el ecosistema de </a:t>
            </a:r>
            <a:r>
              <a:rPr lang="es-ES" sz="980" b="1" noProof="0" dirty="0">
                <a:solidFill>
                  <a:srgbClr val="5C3D1E"/>
                </a:solidFill>
                <a:latin typeface="Calibri"/>
                <a:ea typeface="Calibri"/>
                <a:cs typeface="Calibri"/>
                <a:sym typeface="Calibri"/>
              </a:rPr>
              <a:t>la Coherencia de Políticas para el Desarrollo Sostenible en Navarra. </a:t>
            </a:r>
            <a:r>
              <a:rPr lang="es-ES" sz="980" b="1" strike="sngStrike" noProof="0" dirty="0">
                <a:solidFill>
                  <a:srgbClr val="5C3D1E"/>
                </a:solidFill>
                <a:latin typeface="Calibri"/>
                <a:ea typeface="Calibri"/>
                <a:cs typeface="Calibri"/>
                <a:sym typeface="Calibri"/>
              </a:rPr>
              <a:t>con un aumento de los Departamentos involucrados en materia de cooperación</a:t>
            </a:r>
            <a:endParaRPr lang="es-ES" sz="980" strike="sngStrike" noProof="0" dirty="0">
              <a:solidFill>
                <a:schemeClr val="dk1"/>
              </a:solidFill>
              <a:latin typeface="Calibri"/>
              <a:ea typeface="Calibri"/>
              <a:cs typeface="Calibri"/>
              <a:sym typeface="Calibri"/>
            </a:endParaRPr>
          </a:p>
        </p:txBody>
      </p:sp>
      <p:sp>
        <p:nvSpPr>
          <p:cNvPr id="223" name="Google Shape;223;p5"/>
          <p:cNvSpPr/>
          <p:nvPr/>
        </p:nvSpPr>
        <p:spPr>
          <a:xfrm>
            <a:off x="393192" y="6802216"/>
            <a:ext cx="14388084" cy="3633831"/>
          </a:xfrm>
          <a:prstGeom prst="rect">
            <a:avLst/>
          </a:prstGeom>
          <a:solidFill>
            <a:srgbClr val="FFFFFF"/>
          </a:solidFill>
          <a:ln w="9525" cap="flat" cmpd="sng">
            <a:solidFill>
              <a:srgbClr val="E2D5CC"/>
            </a:solidFill>
            <a:prstDash val="solid"/>
            <a:round/>
            <a:headEnd type="none" w="sm" len="sm"/>
            <a:tailEnd type="none" w="sm" len="sm"/>
          </a:ln>
          <a:effectLst>
            <a:outerShdw blurRad="50800" dist="12700" dir="8100000" algn="bl" rotWithShape="0">
              <a:srgbClr val="000000">
                <a:alpha val="7058"/>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4" name="Google Shape;224;p5"/>
          <p:cNvSpPr/>
          <p:nvPr/>
        </p:nvSpPr>
        <p:spPr>
          <a:xfrm>
            <a:off x="365760" y="6802216"/>
            <a:ext cx="49784" cy="3633831"/>
          </a:xfrm>
          <a:prstGeom prst="rect">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5" name="Google Shape;225;p5"/>
          <p:cNvSpPr/>
          <p:nvPr/>
        </p:nvSpPr>
        <p:spPr>
          <a:xfrm>
            <a:off x="615442" y="7006381"/>
            <a:ext cx="329184" cy="228600"/>
          </a:xfrm>
          <a:prstGeom prst="roundRect">
            <a:avLst>
              <a:gd name="adj" fmla="val 28000"/>
            </a:avLst>
          </a:prstGeom>
          <a:solidFill>
            <a:srgbClr val="B5622A"/>
          </a:solidFill>
          <a:ln w="12700" cap="flat" cmpd="sng">
            <a:solidFill>
              <a:srgbClr val="B5622A"/>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6" name="Google Shape;226;p5"/>
          <p:cNvSpPr/>
          <p:nvPr/>
        </p:nvSpPr>
        <p:spPr>
          <a:xfrm>
            <a:off x="622681" y="6986364"/>
            <a:ext cx="329184" cy="228600"/>
          </a:xfrm>
          <a:prstGeom prst="rect">
            <a:avLst/>
          </a:prstGeom>
          <a:noFill/>
          <a:ln>
            <a:noFill/>
          </a:ln>
        </p:spPr>
        <p:txBody>
          <a:bodyPr spcFirstLastPara="1" wrap="square" lIns="0" tIns="76200" rIns="76200" bIns="0" anchor="ctr" anchorCtr="0">
            <a:noAutofit/>
          </a:bodyPr>
          <a:lstStyle/>
          <a:p>
            <a:pPr marL="0" marR="0" lvl="0" indent="0" algn="ctr" rtl="0">
              <a:spcBef>
                <a:spcPts val="0"/>
              </a:spcBef>
              <a:spcAft>
                <a:spcPts val="0"/>
              </a:spcAft>
              <a:buClr>
                <a:srgbClr val="FFFFFF"/>
              </a:buClr>
              <a:buSzPts val="850"/>
              <a:buFont typeface="Calibri"/>
              <a:buNone/>
            </a:pPr>
            <a:r>
              <a:rPr lang="en-US" sz="850" b="1" dirty="0">
                <a:solidFill>
                  <a:srgbClr val="FFFFFF"/>
                </a:solidFill>
                <a:latin typeface="Calibri"/>
                <a:ea typeface="Calibri"/>
                <a:cs typeface="Calibri"/>
                <a:sym typeface="Calibri"/>
              </a:rPr>
              <a:t>P3</a:t>
            </a:r>
            <a:endParaRPr sz="850" dirty="0">
              <a:solidFill>
                <a:schemeClr val="dk1"/>
              </a:solidFill>
              <a:latin typeface="Calibri"/>
              <a:ea typeface="Calibri"/>
              <a:cs typeface="Calibri"/>
              <a:sym typeface="Calibri"/>
            </a:endParaRPr>
          </a:p>
        </p:txBody>
      </p:sp>
      <p:sp>
        <p:nvSpPr>
          <p:cNvPr id="227" name="Google Shape;227;p5"/>
          <p:cNvSpPr/>
          <p:nvPr/>
        </p:nvSpPr>
        <p:spPr>
          <a:xfrm>
            <a:off x="1011936" y="7038898"/>
            <a:ext cx="13748004" cy="216859"/>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rgbClr val="5C3D1E"/>
              </a:buClr>
              <a:buSzPts val="1150"/>
              <a:buFont typeface="Calibri"/>
              <a:buNone/>
            </a:pPr>
            <a:r>
              <a:rPr lang="es-ES" sz="1150" b="1" noProof="0" dirty="0">
                <a:solidFill>
                  <a:srgbClr val="5C3D1E"/>
                </a:solidFill>
                <a:latin typeface="Calibri"/>
                <a:ea typeface="Calibri"/>
                <a:cs typeface="Calibri"/>
                <a:sym typeface="Calibri"/>
              </a:rPr>
              <a:t>Coherencia de Políticas para el Desarrollo Sostenible</a:t>
            </a:r>
            <a:endParaRPr lang="es-ES" sz="1150" noProof="0" dirty="0">
              <a:solidFill>
                <a:srgbClr val="FF0000"/>
              </a:solidFill>
              <a:latin typeface="Calibri"/>
              <a:ea typeface="Calibri"/>
              <a:cs typeface="Calibri"/>
              <a:sym typeface="Calibri"/>
            </a:endParaRPr>
          </a:p>
        </p:txBody>
      </p:sp>
      <p:sp>
        <p:nvSpPr>
          <p:cNvPr id="229" name="Google Shape;229;p5"/>
          <p:cNvSpPr/>
          <p:nvPr/>
        </p:nvSpPr>
        <p:spPr>
          <a:xfrm>
            <a:off x="14662404" y="10399471"/>
            <a:ext cx="320040" cy="21945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rgbClr val="B8A99A"/>
              </a:buClr>
              <a:buSzPts val="850"/>
              <a:buFont typeface="Calibri"/>
              <a:buNone/>
            </a:pPr>
            <a:r>
              <a:rPr lang="en-US" sz="850">
                <a:solidFill>
                  <a:srgbClr val="B8A99A"/>
                </a:solidFill>
                <a:latin typeface="Calibri"/>
                <a:ea typeface="Calibri"/>
                <a:cs typeface="Calibri"/>
                <a:sym typeface="Calibri"/>
              </a:rPr>
              <a:t>6</a:t>
            </a:r>
            <a:endParaRPr sz="850">
              <a:solidFill>
                <a:schemeClr val="dk1"/>
              </a:solidFill>
              <a:latin typeface="Calibri"/>
              <a:ea typeface="Calibri"/>
              <a:cs typeface="Calibri"/>
              <a:sym typeface="Calibri"/>
            </a:endParaRPr>
          </a:p>
        </p:txBody>
      </p:sp>
      <p:sp>
        <p:nvSpPr>
          <p:cNvPr id="2" name="Google Shape;228;p5">
            <a:extLst>
              <a:ext uri="{FF2B5EF4-FFF2-40B4-BE49-F238E27FC236}">
                <a16:creationId xmlns:a16="http://schemas.microsoft.com/office/drawing/2014/main" id="{02C00BAA-6561-8397-3A4B-56326804178F}"/>
              </a:ext>
            </a:extLst>
          </p:cNvPr>
          <p:cNvSpPr/>
          <p:nvPr/>
        </p:nvSpPr>
        <p:spPr>
          <a:xfrm>
            <a:off x="813816" y="6063603"/>
            <a:ext cx="13748004" cy="557001"/>
          </a:xfrm>
          <a:prstGeom prst="rect">
            <a:avLst/>
          </a:prstGeom>
          <a:noFill/>
          <a:ln>
            <a:noFill/>
          </a:ln>
        </p:spPr>
        <p:txBody>
          <a:bodyPr spcFirstLastPara="1" wrap="square" lIns="0" tIns="0" rIns="0" bIns="0" anchor="t" anchorCtr="0">
            <a:noAutofit/>
          </a:bodyPr>
          <a:lstStyle/>
          <a:p>
            <a:pPr marR="0" lvl="0" algn="l" rtl="0">
              <a:spcBef>
                <a:spcPts val="300"/>
              </a:spcBef>
              <a:spcAft>
                <a:spcPts val="0"/>
              </a:spcAft>
              <a:buClr>
                <a:srgbClr val="4A5568"/>
              </a:buClr>
              <a:buSzPts val="1050"/>
            </a:pPr>
            <a:endParaRPr lang="es-ES" sz="1050" noProof="0" dirty="0">
              <a:solidFill>
                <a:srgbClr val="4A5568"/>
              </a:solidFill>
              <a:highlight>
                <a:srgbClr val="FFE599"/>
              </a:highlight>
              <a:latin typeface="Calibri"/>
              <a:ea typeface="Calibri"/>
              <a:cs typeface="Calibri"/>
              <a:sym typeface="Calibri"/>
            </a:endParaRPr>
          </a:p>
        </p:txBody>
      </p:sp>
      <p:sp>
        <p:nvSpPr>
          <p:cNvPr id="3" name="Google Shape;228;p5">
            <a:extLst>
              <a:ext uri="{FF2B5EF4-FFF2-40B4-BE49-F238E27FC236}">
                <a16:creationId xmlns:a16="http://schemas.microsoft.com/office/drawing/2014/main" id="{D4BE7980-D4DC-5621-B0AC-6FBBE9084EFE}"/>
              </a:ext>
            </a:extLst>
          </p:cNvPr>
          <p:cNvSpPr/>
          <p:nvPr/>
        </p:nvSpPr>
        <p:spPr>
          <a:xfrm>
            <a:off x="880618" y="8924218"/>
            <a:ext cx="13748004" cy="413406"/>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ANULADA. </a:t>
            </a:r>
            <a:r>
              <a:rPr lang="es-ES" sz="1050" strike="sngStrike" noProof="0" dirty="0">
                <a:solidFill>
                  <a:srgbClr val="4A5568"/>
                </a:solidFill>
                <a:latin typeface="Calibri"/>
                <a:ea typeface="Calibri"/>
                <a:cs typeface="Calibri"/>
                <a:sym typeface="Calibri"/>
              </a:rPr>
              <a:t>Impulsar en el conjunto de Departamentos, la modificación de </a:t>
            </a:r>
            <a:r>
              <a:rPr lang="es-ES" sz="1050" strike="sngStrike" dirty="0">
                <a:solidFill>
                  <a:srgbClr val="4A5568"/>
                </a:solidFill>
                <a:latin typeface="Calibri"/>
                <a:ea typeface="Calibri"/>
                <a:cs typeface="Calibri"/>
                <a:sym typeface="Calibri"/>
              </a:rPr>
              <a:t>los requisitos de contratación pública para fomentar el consumo . Explorar la posibilidad de firmar un convenio con el Departamento de Industria y de Transición Ecológica y Digital Empresarial (Dirección General de Comercio y Consumo) para abordar cuestiones de consumo </a:t>
            </a:r>
          </a:p>
        </p:txBody>
      </p:sp>
      <p:sp>
        <p:nvSpPr>
          <p:cNvPr id="4" name="Google Shape;228;p5">
            <a:extLst>
              <a:ext uri="{FF2B5EF4-FFF2-40B4-BE49-F238E27FC236}">
                <a16:creationId xmlns:a16="http://schemas.microsoft.com/office/drawing/2014/main" id="{78D61313-6AFF-2EDE-7904-53CF0BAC8407}"/>
              </a:ext>
            </a:extLst>
          </p:cNvPr>
          <p:cNvSpPr/>
          <p:nvPr/>
        </p:nvSpPr>
        <p:spPr>
          <a:xfrm>
            <a:off x="906653" y="8505004"/>
            <a:ext cx="13748004" cy="295974"/>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sym typeface="Calibri"/>
              </a:rPr>
              <a:t>ANULADA. </a:t>
            </a:r>
            <a:r>
              <a:rPr lang="es-ES" sz="1050" strike="sngStrike" noProof="0" dirty="0">
                <a:solidFill>
                  <a:srgbClr val="4A5568"/>
                </a:solidFill>
                <a:latin typeface="Calibri"/>
                <a:ea typeface="Calibri"/>
                <a:cs typeface="Calibri"/>
                <a:sym typeface="Calibri"/>
              </a:rPr>
              <a:t>Crear una comisión interdepartamental o Grupo de Trabajo de Coherencia de Políticas para el Desarrollo, con representación de los Departamentos identificados en el mapeo y reuniones semestrales</a:t>
            </a:r>
            <a:r>
              <a:rPr lang="es-ES" sz="1050" noProof="0" dirty="0">
                <a:solidFill>
                  <a:srgbClr val="4A5568"/>
                </a:solidFill>
                <a:latin typeface="Calibri"/>
                <a:ea typeface="Calibri"/>
                <a:cs typeface="Calibri"/>
                <a:sym typeface="Calibri"/>
              </a:rPr>
              <a:t>. </a:t>
            </a:r>
            <a:endParaRPr lang="es-ES" sz="1050" noProof="0" dirty="0">
              <a:solidFill>
                <a:srgbClr val="0000FF"/>
              </a:solidFill>
              <a:latin typeface="Calibri"/>
              <a:ea typeface="Calibri"/>
              <a:cs typeface="Calibri"/>
              <a:sym typeface="Calibri"/>
            </a:endParaRPr>
          </a:p>
        </p:txBody>
      </p:sp>
      <p:sp>
        <p:nvSpPr>
          <p:cNvPr id="6" name="Google Shape;228;p5">
            <a:extLst>
              <a:ext uri="{FF2B5EF4-FFF2-40B4-BE49-F238E27FC236}">
                <a16:creationId xmlns:a16="http://schemas.microsoft.com/office/drawing/2014/main" id="{EA3E47C6-2974-6C6F-34B4-3C6E16EBE854}"/>
              </a:ext>
            </a:extLst>
          </p:cNvPr>
          <p:cNvSpPr/>
          <p:nvPr/>
        </p:nvSpPr>
        <p:spPr>
          <a:xfrm>
            <a:off x="914400" y="7941916"/>
            <a:ext cx="13748004" cy="400301"/>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SIN OBJECIONES. </a:t>
            </a:r>
            <a:r>
              <a:rPr lang="es-ES" sz="1050" noProof="0" dirty="0">
                <a:solidFill>
                  <a:srgbClr val="4A5568"/>
                </a:solidFill>
                <a:latin typeface="Calibri"/>
                <a:ea typeface="Calibri"/>
                <a:cs typeface="Calibri"/>
                <a:sym typeface="Calibri"/>
              </a:rPr>
              <a:t>Invitar una vez al año a </a:t>
            </a:r>
            <a:r>
              <a:rPr lang="es-ES" sz="1050" dirty="0">
                <a:solidFill>
                  <a:srgbClr val="4A5568"/>
                </a:solidFill>
                <a:latin typeface="Calibri"/>
                <a:ea typeface="Calibri"/>
                <a:cs typeface="Calibri"/>
                <a:sym typeface="Calibri"/>
              </a:rPr>
              <a:t>personas</a:t>
            </a:r>
            <a:r>
              <a:rPr lang="es-ES" sz="1050" noProof="0" dirty="0">
                <a:solidFill>
                  <a:srgbClr val="4A5568"/>
                </a:solidFill>
                <a:latin typeface="Calibri"/>
                <a:ea typeface="Calibri"/>
                <a:cs typeface="Calibri"/>
                <a:sym typeface="Calibri"/>
              </a:rPr>
              <a:t> de Departamentos de otras CC.AA. que estén desplegando actuaciones de CPDS, a compartir su experiencia con el conjunto de agentes de la </a:t>
            </a:r>
            <a:r>
              <a:rPr lang="es-ES" sz="1050" dirty="0">
                <a:solidFill>
                  <a:srgbClr val="4A5568"/>
                </a:solidFill>
                <a:latin typeface="Calibri"/>
                <a:ea typeface="Calibri"/>
                <a:cs typeface="Calibri"/>
                <a:sym typeface="Calibri"/>
              </a:rPr>
              <a:t>cooperación navarra, especialmente con los Departamentos del GN. </a:t>
            </a:r>
            <a:r>
              <a:rPr lang="es-ES" sz="1050" b="1" dirty="0">
                <a:solidFill>
                  <a:srgbClr val="5C3D1E"/>
                </a:solidFill>
                <a:latin typeface="Calibri"/>
                <a:ea typeface="Calibri"/>
                <a:cs typeface="Calibri"/>
              </a:rPr>
              <a:t>: </a:t>
            </a:r>
            <a:endParaRPr lang="es-ES" sz="1050" noProof="0" dirty="0">
              <a:solidFill>
                <a:schemeClr val="accent1"/>
              </a:solidFill>
              <a:latin typeface="Calibri"/>
              <a:ea typeface="Calibri"/>
              <a:cs typeface="Calibri"/>
              <a:sym typeface="Calibri"/>
            </a:endParaRPr>
          </a:p>
        </p:txBody>
      </p:sp>
      <p:sp>
        <p:nvSpPr>
          <p:cNvPr id="9" name="Google Shape;228;p5">
            <a:extLst>
              <a:ext uri="{FF2B5EF4-FFF2-40B4-BE49-F238E27FC236}">
                <a16:creationId xmlns:a16="http://schemas.microsoft.com/office/drawing/2014/main" id="{8AB6FADE-719E-EB3E-BF70-88D01493F526}"/>
              </a:ext>
            </a:extLst>
          </p:cNvPr>
          <p:cNvSpPr/>
          <p:nvPr/>
        </p:nvSpPr>
        <p:spPr>
          <a:xfrm>
            <a:off x="780034" y="9227804"/>
            <a:ext cx="13748004" cy="279875"/>
          </a:xfrm>
          <a:prstGeom prst="rect">
            <a:avLst/>
          </a:prstGeom>
          <a:noFill/>
          <a:ln>
            <a:noFill/>
          </a:ln>
        </p:spPr>
        <p:txBody>
          <a:bodyPr spcFirstLastPara="1" wrap="square" lIns="0" tIns="0" rIns="0" bIns="0" anchor="t" anchorCtr="0">
            <a:noAutofit/>
          </a:bodyPr>
          <a:lstStyle/>
          <a:p>
            <a:pPr marR="0" lvl="0" algn="l" rtl="0">
              <a:spcBef>
                <a:spcPts val="300"/>
              </a:spcBef>
              <a:spcAft>
                <a:spcPts val="0"/>
              </a:spcAft>
              <a:buClr>
                <a:srgbClr val="4A5568"/>
              </a:buClr>
              <a:buSzPts val="1050"/>
            </a:pPr>
            <a:endParaRPr lang="es-ES" sz="1050" noProof="0" dirty="0">
              <a:solidFill>
                <a:srgbClr val="4A5568"/>
              </a:solidFill>
              <a:highlight>
                <a:srgbClr val="FFE599"/>
              </a:highlight>
              <a:latin typeface="Calibri"/>
              <a:ea typeface="Calibri"/>
              <a:cs typeface="Calibri"/>
              <a:sym typeface="Calibri"/>
            </a:endParaRPr>
          </a:p>
        </p:txBody>
      </p:sp>
      <p:sp>
        <p:nvSpPr>
          <p:cNvPr id="10" name="Google Shape;213;p5">
            <a:extLst>
              <a:ext uri="{FF2B5EF4-FFF2-40B4-BE49-F238E27FC236}">
                <a16:creationId xmlns:a16="http://schemas.microsoft.com/office/drawing/2014/main" id="{15CA15D5-25FC-1275-7E1A-889ED3871500}"/>
              </a:ext>
            </a:extLst>
          </p:cNvPr>
          <p:cNvSpPr/>
          <p:nvPr/>
        </p:nvSpPr>
        <p:spPr>
          <a:xfrm>
            <a:off x="612648" y="3153132"/>
            <a:ext cx="6910578" cy="235018"/>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NUEVAL </a:t>
            </a:r>
            <a:r>
              <a:rPr lang="es-ES" sz="1050" dirty="0">
                <a:solidFill>
                  <a:srgbClr val="4A5568"/>
                </a:solidFill>
                <a:latin typeface="Calibri"/>
                <a:ea typeface="Calibri"/>
                <a:cs typeface="Calibri"/>
                <a:sym typeface="Calibri"/>
              </a:rPr>
              <a:t>Establecer mecanismos para asegurar que el CNCD se reúne como mínimo 2 veces al año según su reglamento.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1" name="Google Shape;213;p5">
            <a:extLst>
              <a:ext uri="{FF2B5EF4-FFF2-40B4-BE49-F238E27FC236}">
                <a16:creationId xmlns:a16="http://schemas.microsoft.com/office/drawing/2014/main" id="{467D667A-6AA7-785D-EB99-6E5149FB8963}"/>
              </a:ext>
            </a:extLst>
          </p:cNvPr>
          <p:cNvSpPr/>
          <p:nvPr/>
        </p:nvSpPr>
        <p:spPr>
          <a:xfrm>
            <a:off x="607949" y="3421671"/>
            <a:ext cx="6938010" cy="5312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REFORMULADA/MATIZADA. </a:t>
            </a:r>
            <a:r>
              <a:rPr lang="es-ES" sz="1050" noProof="0" dirty="0">
                <a:solidFill>
                  <a:schemeClr val="accent1"/>
                </a:solidFill>
                <a:latin typeface="Calibri"/>
                <a:ea typeface="Calibri"/>
                <a:cs typeface="Calibri"/>
                <a:sym typeface="Calibri"/>
              </a:rPr>
              <a:t>Garantizar los mecanismos para que la Comisión Permanente del CNCD, asuma la función  de la dinamización del IV PDCN</a:t>
            </a:r>
            <a:r>
              <a:rPr lang="es-ES" sz="1050" dirty="0">
                <a:solidFill>
                  <a:schemeClr val="accent1"/>
                </a:solidFill>
                <a:latin typeface="Calibri"/>
                <a:ea typeface="Calibri"/>
                <a:cs typeface="Calibri"/>
                <a:sym typeface="Calibri"/>
              </a:rPr>
              <a:t>: </a:t>
            </a:r>
            <a:r>
              <a:rPr lang="es-ES" sz="1050" noProof="0" dirty="0">
                <a:solidFill>
                  <a:schemeClr val="accent1"/>
                </a:solidFill>
                <a:latin typeface="Calibri"/>
                <a:ea typeface="Calibri"/>
                <a:cs typeface="Calibri"/>
                <a:sym typeface="Calibri"/>
              </a:rPr>
              <a:t>designación de funciones, miembros</a:t>
            </a:r>
            <a:r>
              <a:rPr lang="es-ES" sz="1050" dirty="0">
                <a:solidFill>
                  <a:schemeClr val="accent1"/>
                </a:solidFill>
                <a:latin typeface="Calibri"/>
                <a:ea typeface="Calibri"/>
                <a:cs typeface="Calibri"/>
                <a:sym typeface="Calibri"/>
              </a:rPr>
              <a:t>, perfiles, </a:t>
            </a:r>
            <a:r>
              <a:rPr lang="es-ES" sz="1050" noProof="0" dirty="0">
                <a:solidFill>
                  <a:schemeClr val="accent1"/>
                </a:solidFill>
                <a:latin typeface="Calibri"/>
                <a:ea typeface="Calibri"/>
                <a:cs typeface="Calibri"/>
                <a:sym typeface="Calibri"/>
              </a:rPr>
              <a:t>responsabilidades y calendarización de reuniones (mínimo 4 veces al año). </a:t>
            </a:r>
            <a:r>
              <a:rPr lang="es-ES" sz="1000" b="1" dirty="0">
                <a:solidFill>
                  <a:srgbClr val="5C3D1E"/>
                </a:solidFill>
                <a:latin typeface="Calibri"/>
                <a:ea typeface="Calibri"/>
                <a:cs typeface="Calibri"/>
              </a:rPr>
              <a:t>: </a:t>
            </a:r>
            <a:endParaRPr lang="es-ES" sz="1000" noProof="0" dirty="0">
              <a:solidFill>
                <a:srgbClr val="FF0000"/>
              </a:solidFill>
              <a:latin typeface="Calibri"/>
              <a:ea typeface="Calibri"/>
              <a:cs typeface="Calibri"/>
              <a:sym typeface="Calibri"/>
            </a:endParaRPr>
          </a:p>
        </p:txBody>
      </p:sp>
      <p:sp>
        <p:nvSpPr>
          <p:cNvPr id="12" name="Google Shape;213;p5">
            <a:extLst>
              <a:ext uri="{FF2B5EF4-FFF2-40B4-BE49-F238E27FC236}">
                <a16:creationId xmlns:a16="http://schemas.microsoft.com/office/drawing/2014/main" id="{DB5B3C48-CDA1-FD3E-413E-7A00061BEF83}"/>
              </a:ext>
            </a:extLst>
          </p:cNvPr>
          <p:cNvSpPr/>
          <p:nvPr/>
        </p:nvSpPr>
        <p:spPr>
          <a:xfrm>
            <a:off x="615442" y="4856251"/>
            <a:ext cx="6965442" cy="726896"/>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noProof="0" dirty="0">
                <a:solidFill>
                  <a:schemeClr val="accent1"/>
                </a:solidFill>
                <a:latin typeface="Calibri"/>
                <a:ea typeface="Calibri"/>
                <a:cs typeface="Calibri"/>
                <a:sym typeface="Calibri"/>
              </a:rPr>
              <a:t>ANULADA. </a:t>
            </a:r>
            <a:r>
              <a:rPr lang="es-ES" sz="1050" strike="sngStrike" noProof="0" dirty="0">
                <a:solidFill>
                  <a:srgbClr val="4A5568"/>
                </a:solidFill>
                <a:latin typeface="Calibri"/>
                <a:ea typeface="Calibri"/>
                <a:cs typeface="Calibri"/>
                <a:sym typeface="Calibri"/>
              </a:rPr>
              <a:t>Incorporar al CNCD una dinámica anual de debate sobre un tema estratégico de la cooperación navarra: espacio estructurado de aprendizaje interno dedicado a analizar evidencia sobre qué funciona en cooperación al desarrollo, revisar buenas prácticas de otras CC.AA. u ámbitos geográficos y debatir mejoras operativas y estratégicas.</a:t>
            </a:r>
            <a:endParaRPr lang="es-ES" sz="1000" strike="sngStrike" noProof="0" dirty="0">
              <a:solidFill>
                <a:srgbClr val="4A5568"/>
              </a:solidFill>
              <a:latin typeface="Calibri"/>
              <a:ea typeface="Calibri"/>
              <a:cs typeface="Calibri"/>
              <a:sym typeface="Calibri"/>
            </a:endParaRPr>
          </a:p>
        </p:txBody>
      </p:sp>
      <p:sp>
        <p:nvSpPr>
          <p:cNvPr id="13" name="Google Shape;213;p5">
            <a:extLst>
              <a:ext uri="{FF2B5EF4-FFF2-40B4-BE49-F238E27FC236}">
                <a16:creationId xmlns:a16="http://schemas.microsoft.com/office/drawing/2014/main" id="{39B86158-AE73-6F37-2F99-A2852ACAACCF}"/>
              </a:ext>
            </a:extLst>
          </p:cNvPr>
          <p:cNvSpPr/>
          <p:nvPr/>
        </p:nvSpPr>
        <p:spPr>
          <a:xfrm>
            <a:off x="594233" y="5481952"/>
            <a:ext cx="6965442" cy="597959"/>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SIN OBJECIONES. </a:t>
            </a:r>
            <a:r>
              <a:rPr lang="es-ES" sz="1050" dirty="0">
                <a:solidFill>
                  <a:srgbClr val="4A5568"/>
                </a:solidFill>
                <a:latin typeface="Calibri"/>
                <a:ea typeface="Calibri"/>
                <a:cs typeface="Calibri"/>
                <a:sym typeface="Calibri"/>
              </a:rPr>
              <a:t>Invitar por parte de la Comisión Permanente, al menos una vez al año a un actor externo (de otra CC.AA., de una organización internacional, o un agente del Sur), a compartir en el seno del CNCD una experiencia de cooperación relevante para el debate estratégico navarro.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14" name="Google Shape;219;p5">
            <a:extLst>
              <a:ext uri="{FF2B5EF4-FFF2-40B4-BE49-F238E27FC236}">
                <a16:creationId xmlns:a16="http://schemas.microsoft.com/office/drawing/2014/main" id="{D79D0491-C968-D1C9-D8E6-8137D433A7C0}"/>
              </a:ext>
            </a:extLst>
          </p:cNvPr>
          <p:cNvSpPr/>
          <p:nvPr/>
        </p:nvSpPr>
        <p:spPr>
          <a:xfrm>
            <a:off x="8083804" y="3022022"/>
            <a:ext cx="6444234" cy="547542"/>
          </a:xfrm>
          <a:prstGeom prst="rect">
            <a:avLst/>
          </a:prstGeom>
          <a:noFill/>
          <a:ln>
            <a:noFill/>
          </a:ln>
        </p:spPr>
        <p:txBody>
          <a:bodyPr spcFirstLastPara="1" wrap="square" lIns="0" tIns="0" rIns="0" bIns="0" anchor="t" anchorCtr="0">
            <a:noAutofit/>
          </a:bodyPr>
          <a:lstStyle/>
          <a:p>
            <a:pPr marL="11430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REFORMULADA/MATIZADA. </a:t>
            </a:r>
            <a:r>
              <a:rPr lang="es-ES" sz="1050" dirty="0">
                <a:solidFill>
                  <a:srgbClr val="4A5568"/>
                </a:solidFill>
                <a:latin typeface="Calibri"/>
                <a:ea typeface="Calibri"/>
                <a:cs typeface="Calibri"/>
                <a:sym typeface="Calibri"/>
              </a:rPr>
              <a:t>Organizar conjuntamente los viajes internacionales de seguimiento de proyectos que se realicen cuando una entidad local tenga presencia en el territorio visitado, bien </a:t>
            </a:r>
            <a:r>
              <a:rPr lang="es-ES" sz="1050" dirty="0">
                <a:solidFill>
                  <a:schemeClr val="accent1"/>
                </a:solidFill>
                <a:latin typeface="Calibri"/>
                <a:ea typeface="Calibri"/>
                <a:cs typeface="Calibri"/>
                <a:sym typeface="Calibri"/>
              </a:rPr>
              <a:t>cuando exista cofinanciación en las intervenciones sobre las que se realice el seguimiento, o bien cuando se trate de un país con presencia de ambas administraciones. </a:t>
            </a:r>
            <a:r>
              <a:rPr lang="es-ES" sz="1050" b="1" dirty="0">
                <a:solidFill>
                  <a:srgbClr val="5C3D1E"/>
                </a:solidFill>
                <a:latin typeface="Calibri"/>
                <a:ea typeface="Calibri"/>
                <a:cs typeface="Calibri"/>
              </a:rPr>
              <a:t>: </a:t>
            </a:r>
            <a:endParaRPr lang="es-ES" sz="1050" dirty="0">
              <a:solidFill>
                <a:schemeClr val="accent1"/>
              </a:solidFill>
              <a:latin typeface="Calibri"/>
              <a:ea typeface="Calibri"/>
              <a:cs typeface="Calibri"/>
              <a:sym typeface="Calibri"/>
            </a:endParaRPr>
          </a:p>
        </p:txBody>
      </p:sp>
      <p:sp>
        <p:nvSpPr>
          <p:cNvPr id="16" name="Google Shape;219;p5">
            <a:extLst>
              <a:ext uri="{FF2B5EF4-FFF2-40B4-BE49-F238E27FC236}">
                <a16:creationId xmlns:a16="http://schemas.microsoft.com/office/drawing/2014/main" id="{83B696B7-230D-D943-BDCB-ABFB6608B1FA}"/>
              </a:ext>
            </a:extLst>
          </p:cNvPr>
          <p:cNvSpPr/>
          <p:nvPr/>
        </p:nvSpPr>
        <p:spPr>
          <a:xfrm>
            <a:off x="8083804" y="3837173"/>
            <a:ext cx="6444234" cy="414218"/>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ANULADA. </a:t>
            </a:r>
            <a:r>
              <a:rPr lang="es-ES" sz="1050" strike="sngStrike" dirty="0">
                <a:solidFill>
                  <a:srgbClr val="4A5568"/>
                </a:solidFill>
                <a:latin typeface="Calibri"/>
                <a:ea typeface="Calibri"/>
                <a:cs typeface="Calibri"/>
                <a:sym typeface="Calibri"/>
              </a:rPr>
              <a:t>Compartir anualmente con las entidades locales los criterios y desgloses de las subvenciones concedidas por el Gobierno de Navarra.</a:t>
            </a:r>
            <a:r>
              <a:rPr lang="es-ES" sz="1050" strike="sngStrike" dirty="0">
                <a:solidFill>
                  <a:srgbClr val="4A5568"/>
                </a:solidFill>
                <a:latin typeface="Calibri"/>
                <a:ea typeface="Calibri"/>
                <a:cs typeface="Calibri"/>
              </a:rPr>
              <a:t> </a:t>
            </a:r>
          </a:p>
        </p:txBody>
      </p:sp>
      <p:sp>
        <p:nvSpPr>
          <p:cNvPr id="17" name="Google Shape;219;p5">
            <a:extLst>
              <a:ext uri="{FF2B5EF4-FFF2-40B4-BE49-F238E27FC236}">
                <a16:creationId xmlns:a16="http://schemas.microsoft.com/office/drawing/2014/main" id="{482CD522-1249-E164-5E2E-804C576DA0ED}"/>
              </a:ext>
            </a:extLst>
          </p:cNvPr>
          <p:cNvSpPr/>
          <p:nvPr/>
        </p:nvSpPr>
        <p:spPr>
          <a:xfrm>
            <a:off x="8117586" y="2205045"/>
            <a:ext cx="6444234" cy="411012"/>
          </a:xfrm>
          <a:prstGeom prst="rect">
            <a:avLst/>
          </a:prstGeom>
          <a:noFill/>
          <a:ln>
            <a:noFill/>
          </a:ln>
        </p:spPr>
        <p:txBody>
          <a:bodyPr spcFirstLastPara="1" wrap="square" lIns="0" tIns="0" rIns="0" bIns="0" anchor="t" anchorCtr="0">
            <a:noAutofit/>
          </a:bodyPr>
          <a:lstStyle/>
          <a:p>
            <a:pPr marL="114300" indent="-114300" algn="just">
              <a:spcBef>
                <a:spcPts val="300"/>
              </a:spcBef>
              <a:buClr>
                <a:srgbClr val="4A5568"/>
              </a:buClr>
              <a:buSzPts val="1050"/>
              <a:buFont typeface="Calibri"/>
              <a:buChar char="–"/>
            </a:pPr>
            <a:r>
              <a:rPr lang="es-ES" sz="1050" dirty="0">
                <a:solidFill>
                  <a:schemeClr val="accent1"/>
                </a:solidFill>
                <a:latin typeface="Calibri"/>
                <a:ea typeface="Calibri"/>
                <a:cs typeface="Calibri"/>
              </a:rPr>
              <a:t>REFORMULADA/MATIZADA. </a:t>
            </a:r>
            <a:r>
              <a:rPr lang="es-ES_tradnl" sz="1050" dirty="0">
                <a:solidFill>
                  <a:srgbClr val="4A5568"/>
                </a:solidFill>
                <a:latin typeface="Calibri"/>
                <a:ea typeface="Calibri"/>
                <a:cs typeface="Calibri"/>
              </a:rPr>
              <a:t>Crear un espacio de comunicación y de intercambio de conocimiento técnico, con reuniones cuatrimestrales, entre la Sección de Cooperación al Desarrollo del GN, el equipo del </a:t>
            </a:r>
            <a:r>
              <a:rPr lang="es-ES" sz="1050" dirty="0">
                <a:solidFill>
                  <a:srgbClr val="4A5568"/>
                </a:solidFill>
                <a:latin typeface="Calibri"/>
                <a:ea typeface="Calibri"/>
                <a:cs typeface="Calibri"/>
              </a:rPr>
              <a:t>Fondo Local Navarro de Cooperación al Desarrollo de la</a:t>
            </a:r>
            <a:r>
              <a:rPr lang="es-ES_tradnl" sz="1050" dirty="0">
                <a:solidFill>
                  <a:srgbClr val="4A5568"/>
                </a:solidFill>
                <a:latin typeface="Calibri"/>
                <a:ea typeface="Calibri"/>
                <a:cs typeface="Calibri"/>
              </a:rPr>
              <a:t> FNMC y el equipo del </a:t>
            </a:r>
            <a:r>
              <a:rPr lang="es-ES" sz="1050" dirty="0">
                <a:solidFill>
                  <a:srgbClr val="4A5568"/>
                </a:solidFill>
                <a:latin typeface="Calibri"/>
                <a:ea typeface="Calibri"/>
                <a:cs typeface="Calibri"/>
              </a:rPr>
              <a:t>Programa Municipal de Cooperación Internacional al Desarrollo del </a:t>
            </a:r>
            <a:r>
              <a:rPr lang="es-ES_tradnl" sz="1050" dirty="0">
                <a:solidFill>
                  <a:srgbClr val="4A5568"/>
                </a:solidFill>
                <a:latin typeface="Calibri"/>
                <a:ea typeface="Calibri"/>
                <a:cs typeface="Calibri"/>
              </a:rPr>
              <a:t>Ayuntamiento de Pamplona. </a:t>
            </a:r>
            <a:r>
              <a:rPr lang="es-ES" sz="1050" b="1" dirty="0">
                <a:solidFill>
                  <a:srgbClr val="5C3D1E"/>
                </a:solidFill>
                <a:latin typeface="Calibri"/>
                <a:ea typeface="Calibri"/>
                <a:cs typeface="Calibri"/>
              </a:rPr>
              <a:t>: </a:t>
            </a:r>
            <a:endParaRPr sz="1050" dirty="0">
              <a:solidFill>
                <a:srgbClr val="4A5568"/>
              </a:solidFill>
              <a:latin typeface="Calibri"/>
              <a:ea typeface="Calibri"/>
              <a:cs typeface="Calibri"/>
              <a:sym typeface="Calibri"/>
            </a:endParaRPr>
          </a:p>
        </p:txBody>
      </p:sp>
      <p:sp>
        <p:nvSpPr>
          <p:cNvPr id="18" name="Google Shape;205;p5">
            <a:extLst>
              <a:ext uri="{FF2B5EF4-FFF2-40B4-BE49-F238E27FC236}">
                <a16:creationId xmlns:a16="http://schemas.microsoft.com/office/drawing/2014/main" id="{FCA6CFC5-E5EB-E2D4-DF5F-3BEC99E4A949}"/>
              </a:ext>
            </a:extLst>
          </p:cNvPr>
          <p:cNvSpPr/>
          <p:nvPr/>
        </p:nvSpPr>
        <p:spPr>
          <a:xfrm>
            <a:off x="7687818" y="1439314"/>
            <a:ext cx="7212330" cy="329184"/>
          </a:xfrm>
          <a:prstGeom prst="rect">
            <a:avLst/>
          </a:prstGeom>
          <a:solidFill>
            <a:srgbClr val="F5E8DC"/>
          </a:solidFill>
          <a:ln w="9525" cap="flat" cmpd="sng">
            <a:solidFill>
              <a:srgbClr val="E2D5C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 name="Google Shape;207;p5">
            <a:extLst>
              <a:ext uri="{FF2B5EF4-FFF2-40B4-BE49-F238E27FC236}">
                <a16:creationId xmlns:a16="http://schemas.microsoft.com/office/drawing/2014/main" id="{D5A99676-C24F-EF32-1809-07F9F53649CC}"/>
              </a:ext>
            </a:extLst>
          </p:cNvPr>
          <p:cNvSpPr/>
          <p:nvPr/>
        </p:nvSpPr>
        <p:spPr>
          <a:xfrm>
            <a:off x="7788402" y="1449156"/>
            <a:ext cx="7066026" cy="329184"/>
          </a:xfrm>
          <a:prstGeom prst="rect">
            <a:avLst/>
          </a:prstGeom>
          <a:noFill/>
          <a:ln>
            <a:noFill/>
          </a:ln>
        </p:spPr>
        <p:txBody>
          <a:bodyPr spcFirstLastPara="1" wrap="square" lIns="0" tIns="0" rIns="0" bIns="0" anchor="ctr" anchorCtr="0">
            <a:noAutofit/>
          </a:bodyPr>
          <a:lstStyle/>
          <a:p>
            <a:pPr lvl="0">
              <a:buClr>
                <a:srgbClr val="5C3D1E"/>
              </a:buClr>
              <a:buSzPts val="980"/>
            </a:pPr>
            <a:r>
              <a:rPr lang="es-ES" sz="980" b="1" noProof="0" dirty="0">
                <a:solidFill>
                  <a:srgbClr val="5C3D1E"/>
                </a:solidFill>
                <a:latin typeface="Calibri"/>
                <a:ea typeface="Calibri"/>
                <a:cs typeface="Calibri"/>
                <a:sym typeface="Calibri"/>
              </a:rPr>
              <a:t>OE </a:t>
            </a:r>
            <a:r>
              <a:rPr lang="es-ES" sz="980" b="1" dirty="0">
                <a:solidFill>
                  <a:schemeClr val="accent1"/>
                </a:solidFill>
                <a:latin typeface="Calibri"/>
                <a:ea typeface="Calibri"/>
                <a:cs typeface="Calibri"/>
                <a:sym typeface="Calibri"/>
              </a:rPr>
              <a:t>5.1.2</a:t>
            </a:r>
            <a:r>
              <a:rPr lang="es-ES" sz="980" b="1" noProof="0" dirty="0">
                <a:solidFill>
                  <a:schemeClr val="accent1"/>
                </a:solidFill>
                <a:latin typeface="Calibri"/>
                <a:ea typeface="Calibri"/>
                <a:cs typeface="Calibri"/>
                <a:sym typeface="Calibri"/>
              </a:rPr>
              <a:t> · NUEVO. Incrementar </a:t>
            </a:r>
            <a:r>
              <a:rPr lang="es-ES" sz="980" b="1" dirty="0">
                <a:solidFill>
                  <a:schemeClr val="accent1"/>
                </a:solidFill>
                <a:latin typeface="Calibri"/>
                <a:ea typeface="Calibri"/>
                <a:cs typeface="Calibri"/>
                <a:sym typeface="Calibri"/>
              </a:rPr>
              <a:t>el nivel de</a:t>
            </a:r>
            <a:r>
              <a:rPr lang="es-ES" sz="980" b="1" noProof="0" dirty="0">
                <a:solidFill>
                  <a:schemeClr val="accent1"/>
                </a:solidFill>
                <a:latin typeface="Calibri"/>
                <a:ea typeface="Calibri"/>
                <a:cs typeface="Calibri"/>
                <a:sym typeface="Calibri"/>
              </a:rPr>
              <a:t> coordinación del Gobierno de Navarra con las Entidades Locales</a:t>
            </a:r>
            <a:endParaRPr lang="es-ES" sz="980" noProof="0" dirty="0">
              <a:solidFill>
                <a:schemeClr val="accent1"/>
              </a:solidFill>
              <a:latin typeface="Calibri"/>
              <a:ea typeface="Calibri"/>
              <a:cs typeface="Calibri"/>
              <a:sym typeface="Calibri"/>
            </a:endParaRPr>
          </a:p>
        </p:txBody>
      </p:sp>
      <p:sp>
        <p:nvSpPr>
          <p:cNvPr id="22" name="Google Shape;65;p2">
            <a:extLst>
              <a:ext uri="{FF2B5EF4-FFF2-40B4-BE49-F238E27FC236}">
                <a16:creationId xmlns:a16="http://schemas.microsoft.com/office/drawing/2014/main" id="{C7CF90FD-7A21-4184-3620-42E8E9C087CE}"/>
              </a:ext>
            </a:extLst>
          </p:cNvPr>
          <p:cNvSpPr/>
          <p:nvPr/>
        </p:nvSpPr>
        <p:spPr>
          <a:xfrm>
            <a:off x="1134440" y="620301"/>
            <a:ext cx="13719988"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dirty="0">
                <a:solidFill>
                  <a:srgbClr val="FFFFFF"/>
                </a:solidFill>
                <a:latin typeface="Calibri"/>
                <a:ea typeface="Calibri"/>
                <a:cs typeface="Calibri"/>
              </a:rPr>
              <a:t>O.E.5.1 </a:t>
            </a:r>
            <a:r>
              <a:rPr lang="es-ES" sz="1300" b="1" dirty="0">
                <a:solidFill>
                  <a:schemeClr val="accent1"/>
                </a:solidFill>
                <a:latin typeface="Calibri"/>
                <a:ea typeface="Calibri"/>
                <a:cs typeface="Calibri"/>
              </a:rPr>
              <a:t>NUEVO. </a:t>
            </a:r>
            <a:r>
              <a:rPr lang="es-ES" b="1" dirty="0">
                <a:solidFill>
                  <a:schemeClr val="accent1"/>
                </a:solidFill>
                <a:latin typeface="Calibri"/>
                <a:ea typeface="Calibri"/>
                <a:cs typeface="Calibri"/>
              </a:rPr>
              <a:t>MEJORAR LAS </a:t>
            </a:r>
            <a:r>
              <a:rPr lang="es-ES" sz="1300" b="1" dirty="0">
                <a:solidFill>
                  <a:srgbClr val="FF0000"/>
                </a:solidFill>
                <a:latin typeface="Calibri"/>
                <a:ea typeface="Calibri"/>
                <a:cs typeface="Calibri"/>
              </a:rPr>
              <a:t>SINERGIAS</a:t>
            </a:r>
            <a:r>
              <a:rPr lang="es-ES" sz="1300" b="1" dirty="0">
                <a:solidFill>
                  <a:schemeClr val="accent1"/>
                </a:solidFill>
                <a:latin typeface="Calibri"/>
                <a:ea typeface="Calibri"/>
                <a:cs typeface="Calibri"/>
              </a:rPr>
              <a:t> </a:t>
            </a:r>
            <a:r>
              <a:rPr lang="es-ES" b="1" dirty="0">
                <a:solidFill>
                  <a:schemeClr val="accent1"/>
                </a:solidFill>
                <a:latin typeface="Calibri"/>
                <a:ea typeface="Calibri"/>
                <a:cs typeface="Calibri"/>
              </a:rPr>
              <a:t>ENTRE EL CONJUNTO DE AGENTES DE LA COOPERACION NAVARRA</a:t>
            </a:r>
            <a:endParaRPr lang="es-ES" b="1" dirty="0">
              <a:solidFill>
                <a:schemeClr val="accent1"/>
              </a:solidFill>
              <a:latin typeface="Calibri"/>
              <a:ea typeface="Calibri"/>
              <a:cs typeface="Calibri"/>
              <a:sym typeface="Calibri"/>
            </a:endParaRPr>
          </a:p>
        </p:txBody>
      </p:sp>
      <p:sp>
        <p:nvSpPr>
          <p:cNvPr id="24" name="Google Shape;65;p2">
            <a:extLst>
              <a:ext uri="{FF2B5EF4-FFF2-40B4-BE49-F238E27FC236}">
                <a16:creationId xmlns:a16="http://schemas.microsoft.com/office/drawing/2014/main" id="{59B778AD-A91E-8B88-EEE8-9C1ACDA96835}"/>
              </a:ext>
            </a:extLst>
          </p:cNvPr>
          <p:cNvSpPr/>
          <p:nvPr/>
        </p:nvSpPr>
        <p:spPr>
          <a:xfrm>
            <a:off x="1129236" y="907939"/>
            <a:ext cx="11851986" cy="274320"/>
          </a:xfrm>
          <a:prstGeom prst="rect">
            <a:avLst/>
          </a:prstGeom>
          <a:noFill/>
          <a:ln>
            <a:noFill/>
          </a:ln>
        </p:spPr>
        <p:txBody>
          <a:bodyPr spcFirstLastPara="1" wrap="square" lIns="0" tIns="0" rIns="0" bIns="0" anchor="ctr" anchorCtr="0">
            <a:noAutofit/>
          </a:bodyPr>
          <a:lstStyle/>
          <a:p>
            <a:pPr lvl="0">
              <a:buClr>
                <a:srgbClr val="FFFFFF"/>
              </a:buClr>
              <a:buSzPts val="1300"/>
            </a:pPr>
            <a:r>
              <a:rPr lang="es-ES" sz="1300" b="1" dirty="0">
                <a:solidFill>
                  <a:srgbClr val="FFFFFF"/>
                </a:solidFill>
                <a:latin typeface="Calibri"/>
                <a:ea typeface="Calibri"/>
                <a:cs typeface="Calibri"/>
              </a:rPr>
              <a:t>O.E.5.2 </a:t>
            </a:r>
            <a:r>
              <a:rPr lang="es-ES" sz="1300" b="1" dirty="0">
                <a:solidFill>
                  <a:schemeClr val="accent1"/>
                </a:solidFill>
                <a:latin typeface="Calibri"/>
                <a:ea typeface="Calibri"/>
                <a:cs typeface="Calibri"/>
              </a:rPr>
              <a:t>NUEVO. </a:t>
            </a:r>
            <a:r>
              <a:rPr lang="es-ES" b="1" dirty="0">
                <a:solidFill>
                  <a:schemeClr val="accent1"/>
                </a:solidFill>
                <a:latin typeface="Calibri"/>
                <a:ea typeface="Calibri"/>
                <a:cs typeface="Calibri"/>
              </a:rPr>
              <a:t>MEJORAR LA SENSIBILIZACIÓN EN LOS DEPARTAMENTOS DEL G.N. PARA PODER AVANZAR EN CPDS</a:t>
            </a:r>
            <a:endParaRPr lang="es-ES" b="1" dirty="0">
              <a:solidFill>
                <a:schemeClr val="accent1"/>
              </a:solidFill>
              <a:latin typeface="Calibri"/>
              <a:ea typeface="Calibri"/>
              <a:cs typeface="Calibri"/>
              <a:sym typeface="Calibri"/>
            </a:endParaRPr>
          </a:p>
        </p:txBody>
      </p:sp>
      <p:sp>
        <p:nvSpPr>
          <p:cNvPr id="5" name="Google Shape;228;p5">
            <a:extLst>
              <a:ext uri="{FF2B5EF4-FFF2-40B4-BE49-F238E27FC236}">
                <a16:creationId xmlns:a16="http://schemas.microsoft.com/office/drawing/2014/main" id="{9AFD55E7-6441-F796-F6BC-8241AA62EECF}"/>
              </a:ext>
            </a:extLst>
          </p:cNvPr>
          <p:cNvSpPr/>
          <p:nvPr/>
        </p:nvSpPr>
        <p:spPr>
          <a:xfrm>
            <a:off x="877824" y="9862757"/>
            <a:ext cx="13748004" cy="228600"/>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NUEVA. </a:t>
            </a:r>
            <a:r>
              <a:rPr lang="es-ES" sz="1050" dirty="0">
                <a:solidFill>
                  <a:srgbClr val="4A5568"/>
                </a:solidFill>
                <a:latin typeface="Calibri"/>
                <a:ea typeface="Calibri"/>
                <a:cs typeface="Calibri"/>
              </a:rPr>
              <a:t>Elaborar y difundir un protocolo de concienciación dirigido a empresas, sobre diligencia debida de las empresas en materia de derechos humanos y sostenibilidad.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8" name="Google Shape;228;p5">
            <a:extLst>
              <a:ext uri="{FF2B5EF4-FFF2-40B4-BE49-F238E27FC236}">
                <a16:creationId xmlns:a16="http://schemas.microsoft.com/office/drawing/2014/main" id="{FA0C8ACF-5F72-C687-815C-A5CCE0132BDD}"/>
              </a:ext>
            </a:extLst>
          </p:cNvPr>
          <p:cNvSpPr/>
          <p:nvPr/>
        </p:nvSpPr>
        <p:spPr>
          <a:xfrm>
            <a:off x="941832" y="7351469"/>
            <a:ext cx="13748004" cy="228600"/>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NUEVA. </a:t>
            </a:r>
            <a:r>
              <a:rPr lang="es-ES" sz="1050" noProof="0" dirty="0">
                <a:solidFill>
                  <a:srgbClr val="4A5568"/>
                </a:solidFill>
                <a:latin typeface="Calibri"/>
                <a:ea typeface="Calibri"/>
                <a:cs typeface="Calibri"/>
                <a:sym typeface="Calibri"/>
              </a:rPr>
              <a:t>Realizar una jornada inicial de reflexión </a:t>
            </a:r>
            <a:r>
              <a:rPr lang="es-ES" sz="1050" dirty="0">
                <a:solidFill>
                  <a:srgbClr val="4A5568"/>
                </a:solidFill>
                <a:latin typeface="Calibri"/>
                <a:ea typeface="Calibri"/>
                <a:cs typeface="Calibri"/>
                <a:sym typeface="Calibri"/>
              </a:rPr>
              <a:t>y </a:t>
            </a:r>
            <a:r>
              <a:rPr lang="ca-ES" sz="1050" dirty="0">
                <a:solidFill>
                  <a:srgbClr val="4A5568"/>
                </a:solidFill>
                <a:latin typeface="Calibri"/>
                <a:ea typeface="Calibri"/>
                <a:cs typeface="Calibri"/>
              </a:rPr>
              <a:t>d</a:t>
            </a:r>
            <a:r>
              <a:rPr lang="es-ES" sz="1050" noProof="0" dirty="0">
                <a:solidFill>
                  <a:srgbClr val="4A5568"/>
                </a:solidFill>
                <a:latin typeface="Calibri"/>
                <a:ea typeface="Calibri"/>
                <a:cs typeface="Calibri"/>
              </a:rPr>
              <a:t>e difusión al conjunto de Departamentos del GN, de qué es CPDS con ejemplos concretos, que sean aplicables en la acción departamental. </a:t>
            </a:r>
            <a:r>
              <a:rPr lang="es-ES" sz="1050" b="1" dirty="0">
                <a:solidFill>
                  <a:srgbClr val="5C3D1E"/>
                </a:solidFill>
                <a:latin typeface="Calibri"/>
                <a:ea typeface="Calibri"/>
                <a:cs typeface="Calibri"/>
              </a:rPr>
              <a:t>: </a:t>
            </a:r>
            <a:endParaRPr lang="es-ES" sz="1050" noProof="0" dirty="0">
              <a:solidFill>
                <a:srgbClr val="4A5568"/>
              </a:solidFill>
              <a:latin typeface="Calibri"/>
              <a:ea typeface="Calibri"/>
              <a:cs typeface="Calibri"/>
              <a:sym typeface="Calibri"/>
            </a:endParaRPr>
          </a:p>
        </p:txBody>
      </p:sp>
      <p:sp>
        <p:nvSpPr>
          <p:cNvPr id="23" name="Google Shape;228;p5">
            <a:extLst>
              <a:ext uri="{FF2B5EF4-FFF2-40B4-BE49-F238E27FC236}">
                <a16:creationId xmlns:a16="http://schemas.microsoft.com/office/drawing/2014/main" id="{06DF47A3-9C2C-1383-0E1A-A0B3E7A5140E}"/>
              </a:ext>
            </a:extLst>
          </p:cNvPr>
          <p:cNvSpPr/>
          <p:nvPr/>
        </p:nvSpPr>
        <p:spPr>
          <a:xfrm>
            <a:off x="914400" y="7632298"/>
            <a:ext cx="13748004" cy="228600"/>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noProof="0" dirty="0">
                <a:solidFill>
                  <a:schemeClr val="accent1"/>
                </a:solidFill>
                <a:latin typeface="Calibri"/>
                <a:ea typeface="Calibri"/>
                <a:cs typeface="Calibri"/>
              </a:rPr>
              <a:t>NUEVA. </a:t>
            </a:r>
            <a:r>
              <a:rPr lang="es-ES" sz="1050" noProof="0" dirty="0">
                <a:solidFill>
                  <a:srgbClr val="4A5568"/>
                </a:solidFill>
                <a:latin typeface="Calibri"/>
                <a:ea typeface="Calibri"/>
                <a:cs typeface="Calibri"/>
                <a:sym typeface="Calibri"/>
              </a:rPr>
              <a:t>Elaboración </a:t>
            </a:r>
            <a:r>
              <a:rPr lang="es-ES" sz="1050" dirty="0">
                <a:solidFill>
                  <a:srgbClr val="4A5568"/>
                </a:solidFill>
                <a:latin typeface="Calibri"/>
                <a:ea typeface="Calibri"/>
                <a:cs typeface="Calibri"/>
                <a:sym typeface="Calibri"/>
              </a:rPr>
              <a:t>de </a:t>
            </a:r>
            <a:r>
              <a:rPr lang="es-ES" sz="1050" dirty="0">
                <a:solidFill>
                  <a:srgbClr val="4A5568"/>
                </a:solidFill>
                <a:latin typeface="Calibri"/>
                <a:ea typeface="Calibri"/>
                <a:cs typeface="Calibri"/>
              </a:rPr>
              <a:t>una hoja de ruta para ir avanzando en la implementación de la CPDS en los Departamentos del GN en sus futuras planificaciones. </a:t>
            </a:r>
            <a:r>
              <a:rPr lang="es-ES" sz="1050" b="1" dirty="0">
                <a:solidFill>
                  <a:srgbClr val="5C3D1E"/>
                </a:solidFill>
                <a:latin typeface="Calibri"/>
                <a:ea typeface="Calibri"/>
                <a:cs typeface="Calibri"/>
              </a:rPr>
              <a:t>: </a:t>
            </a:r>
            <a:endParaRPr lang="es-ES" sz="1050" dirty="0">
              <a:solidFill>
                <a:srgbClr val="4A5568"/>
              </a:solidFill>
              <a:latin typeface="Calibri"/>
              <a:ea typeface="Calibri"/>
              <a:cs typeface="Calibri"/>
              <a:sym typeface="Calibri"/>
            </a:endParaRPr>
          </a:p>
        </p:txBody>
      </p:sp>
      <p:sp>
        <p:nvSpPr>
          <p:cNvPr id="26" name="Google Shape;228;p5">
            <a:extLst>
              <a:ext uri="{FF2B5EF4-FFF2-40B4-BE49-F238E27FC236}">
                <a16:creationId xmlns:a16="http://schemas.microsoft.com/office/drawing/2014/main" id="{21B46B7B-A1E4-0EA9-67FB-5CC74F7A9459}"/>
              </a:ext>
            </a:extLst>
          </p:cNvPr>
          <p:cNvSpPr/>
          <p:nvPr/>
        </p:nvSpPr>
        <p:spPr>
          <a:xfrm>
            <a:off x="880618" y="9477812"/>
            <a:ext cx="13748004" cy="268856"/>
          </a:xfrm>
          <a:prstGeom prst="rect">
            <a:avLst/>
          </a:prstGeom>
          <a:noFill/>
          <a:ln>
            <a:noFill/>
          </a:ln>
        </p:spPr>
        <p:txBody>
          <a:bodyPr spcFirstLastPara="1" wrap="square" lIns="0" tIns="0" rIns="0" bIns="0" anchor="t" anchorCtr="0">
            <a:noAutofit/>
          </a:bodyPr>
          <a:lstStyle/>
          <a:p>
            <a:pPr marL="114300" lvl="0" indent="-114300">
              <a:spcBef>
                <a:spcPts val="300"/>
              </a:spcBef>
              <a:buClr>
                <a:srgbClr val="4A5568"/>
              </a:buClr>
              <a:buSzPts val="1050"/>
              <a:buFont typeface="Calibri"/>
              <a:buChar char="–"/>
            </a:pPr>
            <a:r>
              <a:rPr lang="es-ES" sz="1050" dirty="0">
                <a:solidFill>
                  <a:schemeClr val="accent1"/>
                </a:solidFill>
                <a:latin typeface="Calibri"/>
                <a:ea typeface="Calibri"/>
                <a:cs typeface="Calibri"/>
              </a:rPr>
              <a:t>NUEVA. </a:t>
            </a:r>
            <a:r>
              <a:rPr lang="es-ES" sz="1050" dirty="0">
                <a:solidFill>
                  <a:srgbClr val="4A5568"/>
                </a:solidFill>
                <a:latin typeface="Calibri"/>
                <a:ea typeface="Calibri"/>
                <a:cs typeface="Calibri"/>
              </a:rPr>
              <a:t>Realizar</a:t>
            </a:r>
            <a:r>
              <a:rPr lang="es-ES" sz="1050" dirty="0">
                <a:solidFill>
                  <a:srgbClr val="4A5568"/>
                </a:solidFill>
                <a:latin typeface="Calibri"/>
                <a:ea typeface="Calibri"/>
                <a:cs typeface="Calibri"/>
                <a:sym typeface="Calibri"/>
              </a:rPr>
              <a:t> una jornada de difusión al conjunto </a:t>
            </a:r>
            <a:r>
              <a:rPr lang="es-ES" sz="1050" noProof="0" dirty="0">
                <a:solidFill>
                  <a:srgbClr val="4A5568"/>
                </a:solidFill>
                <a:latin typeface="Calibri"/>
                <a:ea typeface="Calibri"/>
                <a:cs typeface="Calibri"/>
                <a:sym typeface="Calibri"/>
              </a:rPr>
              <a:t>de los agentes de la cooperación, sobre cómo intrínsecamente se aborda la </a:t>
            </a:r>
            <a:r>
              <a:rPr lang="es-ES" sz="1050" dirty="0">
                <a:solidFill>
                  <a:srgbClr val="4A5568"/>
                </a:solidFill>
                <a:latin typeface="Calibri"/>
                <a:ea typeface="Calibri"/>
                <a:cs typeface="Calibri"/>
                <a:sym typeface="Calibri"/>
              </a:rPr>
              <a:t>CPDS desde las organizaciones sindicales. </a:t>
            </a:r>
            <a:r>
              <a:rPr lang="es-ES" sz="1050" b="1" dirty="0">
                <a:solidFill>
                  <a:srgbClr val="5C3D1E"/>
                </a:solidFill>
                <a:latin typeface="Calibri"/>
                <a:ea typeface="Calibri"/>
                <a:cs typeface="Calibri"/>
              </a:rPr>
              <a:t>: </a:t>
            </a:r>
            <a:endParaRPr lang="es-ES" sz="1050" noProof="0" dirty="0">
              <a:solidFill>
                <a:schemeClr val="accent1"/>
              </a:solidFill>
              <a:latin typeface="Calibri"/>
              <a:ea typeface="Calibri"/>
              <a:cs typeface="Calibri"/>
              <a:sym typeface="Calibri"/>
            </a:endParaRPr>
          </a:p>
        </p:txBody>
      </p:sp>
      <p:sp>
        <p:nvSpPr>
          <p:cNvPr id="27" name="Google Shape;213;p5">
            <a:extLst>
              <a:ext uri="{FF2B5EF4-FFF2-40B4-BE49-F238E27FC236}">
                <a16:creationId xmlns:a16="http://schemas.microsoft.com/office/drawing/2014/main" id="{2B6D1DD2-5DD4-23D5-AC13-150CEC8B0228}"/>
              </a:ext>
            </a:extLst>
          </p:cNvPr>
          <p:cNvSpPr/>
          <p:nvPr/>
        </p:nvSpPr>
        <p:spPr>
          <a:xfrm>
            <a:off x="607949" y="4028396"/>
            <a:ext cx="6938010" cy="531272"/>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NUEVA. </a:t>
            </a:r>
            <a:r>
              <a:rPr lang="es-ES" sz="1050" noProof="0" dirty="0">
                <a:solidFill>
                  <a:schemeClr val="accent1"/>
                </a:solidFill>
                <a:latin typeface="Calibri"/>
                <a:ea typeface="Calibri"/>
                <a:cs typeface="Calibri"/>
                <a:sym typeface="Calibri"/>
              </a:rPr>
              <a:t>Establecer mecanismos para que la Comisión Permanente del CNCD, pueda crear Grupos de Trabajo ad-hoc y temporales, destinados a la resolución de una problemática o al debate de una cuestión de calado para la cooperación navarra actual y futura. </a:t>
            </a:r>
            <a:r>
              <a:rPr lang="es-ES" sz="1000" b="1" dirty="0">
                <a:solidFill>
                  <a:srgbClr val="5C3D1E"/>
                </a:solidFill>
                <a:latin typeface="Calibri"/>
                <a:ea typeface="Calibri"/>
                <a:cs typeface="Calibri"/>
              </a:rPr>
              <a:t>: </a:t>
            </a:r>
            <a:endParaRPr lang="es-ES" sz="1000" noProof="0" dirty="0">
              <a:solidFill>
                <a:srgbClr val="FF0000"/>
              </a:solidFill>
              <a:latin typeface="Calibri"/>
              <a:ea typeface="Calibri"/>
              <a:cs typeface="Calibri"/>
              <a:sym typeface="Calibri"/>
            </a:endParaRPr>
          </a:p>
        </p:txBody>
      </p:sp>
      <p:sp>
        <p:nvSpPr>
          <p:cNvPr id="28" name="Google Shape;213;p5">
            <a:extLst>
              <a:ext uri="{FF2B5EF4-FFF2-40B4-BE49-F238E27FC236}">
                <a16:creationId xmlns:a16="http://schemas.microsoft.com/office/drawing/2014/main" id="{F8A8B902-6655-5C64-4528-D139BC1985DF}"/>
              </a:ext>
            </a:extLst>
          </p:cNvPr>
          <p:cNvSpPr/>
          <p:nvPr/>
        </p:nvSpPr>
        <p:spPr>
          <a:xfrm>
            <a:off x="598932" y="4602949"/>
            <a:ext cx="6938010" cy="273473"/>
          </a:xfrm>
          <a:prstGeom prst="rect">
            <a:avLst/>
          </a:prstGeom>
          <a:noFill/>
          <a:ln>
            <a:noFill/>
          </a:ln>
        </p:spPr>
        <p:txBody>
          <a:bodyPr spcFirstLastPara="1" wrap="square" lIns="0" tIns="0" rIns="0" bIns="0" anchor="t" anchorCtr="0">
            <a:noAutofit/>
          </a:bodyPr>
          <a:lstStyle/>
          <a:p>
            <a:pPr marL="114300" lvl="0" indent="-114300">
              <a:buClr>
                <a:srgbClr val="4A5568"/>
              </a:buClr>
              <a:buSzPts val="1050"/>
              <a:buFont typeface="Calibri"/>
              <a:buChar char="–"/>
            </a:pPr>
            <a:r>
              <a:rPr lang="es-ES" sz="1050" dirty="0">
                <a:solidFill>
                  <a:schemeClr val="accent1"/>
                </a:solidFill>
                <a:latin typeface="Calibri"/>
                <a:ea typeface="Calibri"/>
                <a:cs typeface="Calibri"/>
              </a:rPr>
              <a:t>NUEVA. </a:t>
            </a:r>
            <a:r>
              <a:rPr lang="es-ES" sz="1050" noProof="0" dirty="0">
                <a:solidFill>
                  <a:schemeClr val="accent1"/>
                </a:solidFill>
                <a:latin typeface="Calibri"/>
                <a:ea typeface="Calibri"/>
                <a:cs typeface="Calibri"/>
                <a:sym typeface="Calibri"/>
              </a:rPr>
              <a:t>Establecer mecanismos para la reactivación del Grupo de Trabajo de Cooperación Sanitaria. </a:t>
            </a:r>
            <a:r>
              <a:rPr lang="es-ES" sz="900" b="1" dirty="0">
                <a:solidFill>
                  <a:srgbClr val="5C3D1E"/>
                </a:solidFill>
                <a:latin typeface="Calibri"/>
                <a:ea typeface="Calibri"/>
                <a:cs typeface="Calibri"/>
              </a:rPr>
              <a:t>: </a:t>
            </a:r>
            <a:endParaRPr lang="es-ES" sz="900" noProof="0" dirty="0">
              <a:solidFill>
                <a:srgbClr val="FF0000"/>
              </a:solidFill>
              <a:latin typeface="Calibri"/>
              <a:ea typeface="Calibri"/>
              <a:cs typeface="Calibri"/>
              <a:sym typeface="Calibri"/>
            </a:endParaRPr>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4802</Words>
  <Application>Microsoft Office PowerPoint</Application>
  <PresentationFormat>Personalizado</PresentationFormat>
  <Paragraphs>206</Paragraphs>
  <Slides>5</Slides>
  <Notes>5</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Courier New</vt:lpstr>
      <vt:lpstr>Symbol</vt:lpstr>
      <vt:lpstr>Office Theme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PptxGenJS</dc:creator>
  <cp:lastModifiedBy>Congdn</cp:lastModifiedBy>
  <cp:revision>41</cp:revision>
  <dcterms:created xsi:type="dcterms:W3CDTF">2026-05-06T21:22:39Z</dcterms:created>
  <dcterms:modified xsi:type="dcterms:W3CDTF">2026-05-26T06:37:31Z</dcterms:modified>
</cp:coreProperties>
</file>